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2.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40" r:id="rId2"/>
  </p:sldMasterIdLst>
  <p:notesMasterIdLst>
    <p:notesMasterId r:id="rId96"/>
  </p:notesMasterIdLst>
  <p:handoutMasterIdLst>
    <p:handoutMasterId r:id="rId97"/>
  </p:handoutMasterIdLst>
  <p:sldIdLst>
    <p:sldId id="256" r:id="rId3"/>
    <p:sldId id="538" r:id="rId4"/>
    <p:sldId id="430" r:id="rId5"/>
    <p:sldId id="514" r:id="rId6"/>
    <p:sldId id="438" r:id="rId7"/>
    <p:sldId id="439" r:id="rId8"/>
    <p:sldId id="440" r:id="rId9"/>
    <p:sldId id="441" r:id="rId10"/>
    <p:sldId id="442" r:id="rId11"/>
    <p:sldId id="444" r:id="rId12"/>
    <p:sldId id="531" r:id="rId13"/>
    <p:sldId id="540" r:id="rId14"/>
    <p:sldId id="523" r:id="rId15"/>
    <p:sldId id="516" r:id="rId16"/>
    <p:sldId id="517" r:id="rId17"/>
    <p:sldId id="518" r:id="rId18"/>
    <p:sldId id="519" r:id="rId19"/>
    <p:sldId id="520" r:id="rId20"/>
    <p:sldId id="521" r:id="rId21"/>
    <p:sldId id="511" r:id="rId22"/>
    <p:sldId id="445" r:id="rId23"/>
    <p:sldId id="532" r:id="rId24"/>
    <p:sldId id="446" r:id="rId25"/>
    <p:sldId id="510" r:id="rId26"/>
    <p:sldId id="447" r:id="rId27"/>
    <p:sldId id="539" r:id="rId28"/>
    <p:sldId id="448" r:id="rId29"/>
    <p:sldId id="449" r:id="rId30"/>
    <p:sldId id="450" r:id="rId31"/>
    <p:sldId id="451" r:id="rId32"/>
    <p:sldId id="509" r:id="rId33"/>
    <p:sldId id="452" r:id="rId34"/>
    <p:sldId id="453" r:id="rId35"/>
    <p:sldId id="454" r:id="rId36"/>
    <p:sldId id="455" r:id="rId37"/>
    <p:sldId id="456" r:id="rId38"/>
    <p:sldId id="533" r:id="rId39"/>
    <p:sldId id="534" r:id="rId40"/>
    <p:sldId id="535" r:id="rId41"/>
    <p:sldId id="461" r:id="rId42"/>
    <p:sldId id="462" r:id="rId43"/>
    <p:sldId id="463" r:id="rId44"/>
    <p:sldId id="464" r:id="rId45"/>
    <p:sldId id="465" r:id="rId46"/>
    <p:sldId id="466" r:id="rId47"/>
    <p:sldId id="467" r:id="rId48"/>
    <p:sldId id="468" r:id="rId49"/>
    <p:sldId id="469" r:id="rId50"/>
    <p:sldId id="541" r:id="rId51"/>
    <p:sldId id="542" r:id="rId52"/>
    <p:sldId id="543" r:id="rId53"/>
    <p:sldId id="470" r:id="rId54"/>
    <p:sldId id="525" r:id="rId55"/>
    <p:sldId id="537" r:id="rId56"/>
    <p:sldId id="526" r:id="rId57"/>
    <p:sldId id="527" r:id="rId58"/>
    <p:sldId id="528" r:id="rId59"/>
    <p:sldId id="529" r:id="rId60"/>
    <p:sldId id="512" r:id="rId61"/>
    <p:sldId id="472" r:id="rId62"/>
    <p:sldId id="473" r:id="rId63"/>
    <p:sldId id="474" r:id="rId64"/>
    <p:sldId id="475" r:id="rId65"/>
    <p:sldId id="476" r:id="rId66"/>
    <p:sldId id="515" r:id="rId67"/>
    <p:sldId id="477" r:id="rId68"/>
    <p:sldId id="513" r:id="rId69"/>
    <p:sldId id="478" r:id="rId70"/>
    <p:sldId id="479" r:id="rId71"/>
    <p:sldId id="480" r:id="rId72"/>
    <p:sldId id="481" r:id="rId73"/>
    <p:sldId id="482" r:id="rId74"/>
    <p:sldId id="483" r:id="rId75"/>
    <p:sldId id="530" r:id="rId76"/>
    <p:sldId id="484" r:id="rId77"/>
    <p:sldId id="485" r:id="rId78"/>
    <p:sldId id="486" r:id="rId79"/>
    <p:sldId id="487" r:id="rId80"/>
    <p:sldId id="488" r:id="rId81"/>
    <p:sldId id="493" r:id="rId82"/>
    <p:sldId id="489" r:id="rId83"/>
    <p:sldId id="490" r:id="rId84"/>
    <p:sldId id="491" r:id="rId85"/>
    <p:sldId id="492" r:id="rId86"/>
    <p:sldId id="508" r:id="rId87"/>
    <p:sldId id="500" r:id="rId88"/>
    <p:sldId id="501" r:id="rId89"/>
    <p:sldId id="502" r:id="rId90"/>
    <p:sldId id="503" r:id="rId91"/>
    <p:sldId id="504" r:id="rId92"/>
    <p:sldId id="505" r:id="rId93"/>
    <p:sldId id="506" r:id="rId94"/>
    <p:sldId id="507" r:id="rId95"/>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32"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1B"/>
    <a:srgbClr val="5B6591"/>
    <a:srgbClr val="E2E1FF"/>
    <a:srgbClr val="C1C0FF"/>
    <a:srgbClr val="FFFFFF"/>
    <a:srgbClr val="BE3600"/>
    <a:srgbClr val="000000"/>
    <a:srgbClr val="B2E4D7"/>
    <a:srgbClr val="E0E0E0"/>
    <a:srgbClr val="5987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0" autoAdjust="0"/>
    <p:restoredTop sz="67576" autoAdjust="0"/>
  </p:normalViewPr>
  <p:slideViewPr>
    <p:cSldViewPr snapToGrid="0" showGuides="1">
      <p:cViewPr varScale="1">
        <p:scale>
          <a:sx n="42" d="100"/>
          <a:sy n="42" d="100"/>
        </p:scale>
        <p:origin x="1554" y="48"/>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Jeff\Dropbox\Blog\UCNI\UCN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dirty="0"/>
              <a:t>Number of Verifications in 14 Specialty Areas of Neurological Care</a:t>
            </a:r>
          </a:p>
        </c:rich>
      </c:tx>
      <c:layout>
        <c:manualLayout>
          <c:xMode val="edge"/>
          <c:yMode val="edge"/>
          <c:x val="0.25272185807321401"/>
          <c:y val="3.02367945759794E-2"/>
        </c:manualLayout>
      </c:layout>
      <c:overlay val="0"/>
    </c:title>
    <c:autoTitleDeleted val="0"/>
    <c:plotArea>
      <c:layout/>
      <c:barChart>
        <c:barDir val="bar"/>
        <c:grouping val="clustered"/>
        <c:varyColors val="0"/>
        <c:ser>
          <c:idx val="0"/>
          <c:order val="0"/>
          <c:spPr>
            <a:gradFill>
              <a:gsLst>
                <a:gs pos="0">
                  <a:srgbClr val="151F45"/>
                </a:gs>
                <a:gs pos="50000">
                  <a:srgbClr val="16376B"/>
                </a:gs>
                <a:gs pos="100000">
                  <a:srgbClr val="154B96"/>
                </a:gs>
              </a:gsLst>
              <a:lin ang="0" scaled="1"/>
            </a:gradFill>
          </c:spPr>
          <c:invertIfNegative val="0"/>
          <c:dPt>
            <c:idx val="12"/>
            <c:invertIfNegative val="0"/>
            <c:bubble3D val="0"/>
            <c:spPr>
              <a:gradFill>
                <a:gsLst>
                  <a:gs pos="0">
                    <a:srgbClr val="6D0A1F"/>
                  </a:gs>
                  <a:gs pos="50000">
                    <a:srgbClr val="B00B29"/>
                  </a:gs>
                  <a:gs pos="100000">
                    <a:srgbClr val="CE002D"/>
                  </a:gs>
                </a:gsLst>
                <a:lin ang="0" scaled="1"/>
              </a:gradFill>
            </c:spPr>
            <c:extLst xmlns:c16r2="http://schemas.microsoft.com/office/drawing/2015/06/chart">
              <c:ext xmlns:c16="http://schemas.microsoft.com/office/drawing/2014/chart" uri="{C3380CC4-5D6E-409C-BE32-E72D297353CC}">
                <c16:uniqueId val="{00000001-746F-4454-88D4-A72253173417}"/>
              </c:ext>
            </c:extLst>
          </c:dPt>
          <c:dLbls>
            <c:spPr>
              <a:noFill/>
              <a:ln>
                <a:noFill/>
              </a:ln>
              <a:effectLst/>
            </c:spPr>
            <c:txPr>
              <a:bodyPr/>
              <a:lstStyle/>
              <a:p>
                <a:pPr>
                  <a:defRPr sz="1400" b="1">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Data!$B$3:$B$15</c:f>
              <c:strCache>
                <c:ptCount val="13"/>
                <c:pt idx="0">
                  <c:v>Barnes-Jewish</c:v>
                </c:pt>
                <c:pt idx="1">
                  <c:v>Kettering Neuro. Institute</c:v>
                </c:pt>
                <c:pt idx="2">
                  <c:v>Cleveland Clinic</c:v>
                </c:pt>
                <c:pt idx="3">
                  <c:v>Ohio State</c:v>
                </c:pt>
                <c:pt idx="4">
                  <c:v>Barrow Neuro. Institute</c:v>
                </c:pt>
                <c:pt idx="5">
                  <c:v>Northwestern</c:v>
                </c:pt>
                <c:pt idx="6">
                  <c:v>Mayo Clinic</c:v>
                </c:pt>
                <c:pt idx="7">
                  <c:v>U of Pittsburgh</c:v>
                </c:pt>
                <c:pt idx="8">
                  <c:v>Mass General</c:v>
                </c:pt>
                <c:pt idx="9">
                  <c:v>UCLA</c:v>
                </c:pt>
                <c:pt idx="10">
                  <c:v>UC San Francisco</c:v>
                </c:pt>
                <c:pt idx="11">
                  <c:v>John Hopkins</c:v>
                </c:pt>
                <c:pt idx="12">
                  <c:v>UCNI</c:v>
                </c:pt>
              </c:strCache>
            </c:strRef>
          </c:cat>
          <c:val>
            <c:numRef>
              <c:f>Data!$C$3:$C$15</c:f>
              <c:numCache>
                <c:formatCode>General</c:formatCode>
                <c:ptCount val="13"/>
                <c:pt idx="0">
                  <c:v>2</c:v>
                </c:pt>
                <c:pt idx="1">
                  <c:v>2</c:v>
                </c:pt>
                <c:pt idx="2">
                  <c:v>4</c:v>
                </c:pt>
                <c:pt idx="3">
                  <c:v>4</c:v>
                </c:pt>
                <c:pt idx="4">
                  <c:v>5</c:v>
                </c:pt>
                <c:pt idx="5">
                  <c:v>6</c:v>
                </c:pt>
                <c:pt idx="6">
                  <c:v>8</c:v>
                </c:pt>
                <c:pt idx="7">
                  <c:v>8</c:v>
                </c:pt>
                <c:pt idx="8">
                  <c:v>9</c:v>
                </c:pt>
                <c:pt idx="9">
                  <c:v>9</c:v>
                </c:pt>
                <c:pt idx="10">
                  <c:v>9</c:v>
                </c:pt>
                <c:pt idx="11">
                  <c:v>10</c:v>
                </c:pt>
                <c:pt idx="12">
                  <c:v>13</c:v>
                </c:pt>
              </c:numCache>
            </c:numRef>
          </c:val>
          <c:extLst xmlns:c16r2="http://schemas.microsoft.com/office/drawing/2015/06/chart">
            <c:ext xmlns:c16="http://schemas.microsoft.com/office/drawing/2014/chart" uri="{C3380CC4-5D6E-409C-BE32-E72D297353CC}">
              <c16:uniqueId val="{00000002-746F-4454-88D4-A72253173417}"/>
            </c:ext>
          </c:extLst>
        </c:ser>
        <c:dLbls>
          <c:showLegendKey val="0"/>
          <c:showVal val="0"/>
          <c:showCatName val="0"/>
          <c:showSerName val="0"/>
          <c:showPercent val="0"/>
          <c:showBubbleSize val="0"/>
        </c:dLbls>
        <c:gapWidth val="50"/>
        <c:axId val="190111408"/>
        <c:axId val="192639552"/>
      </c:barChart>
      <c:catAx>
        <c:axId val="190111408"/>
        <c:scaling>
          <c:orientation val="minMax"/>
        </c:scaling>
        <c:delete val="0"/>
        <c:axPos val="l"/>
        <c:numFmt formatCode="General" sourceLinked="0"/>
        <c:majorTickMark val="none"/>
        <c:minorTickMark val="none"/>
        <c:tickLblPos val="nextTo"/>
        <c:spPr>
          <a:ln>
            <a:solidFill>
              <a:schemeClr val="bg1"/>
            </a:solidFill>
          </a:ln>
        </c:spPr>
        <c:txPr>
          <a:bodyPr/>
          <a:lstStyle/>
          <a:p>
            <a:pPr>
              <a:defRPr sz="1400" b="0"/>
            </a:pPr>
            <a:endParaRPr lang="en-US"/>
          </a:p>
        </c:txPr>
        <c:crossAx val="192639552"/>
        <c:crosses val="autoZero"/>
        <c:auto val="1"/>
        <c:lblAlgn val="ctr"/>
        <c:lblOffset val="100"/>
        <c:tickLblSkip val="1"/>
        <c:noMultiLvlLbl val="0"/>
      </c:catAx>
      <c:valAx>
        <c:axId val="192639552"/>
        <c:scaling>
          <c:orientation val="minMax"/>
        </c:scaling>
        <c:delete val="1"/>
        <c:axPos val="b"/>
        <c:majorGridlines>
          <c:spPr>
            <a:ln>
              <a:gradFill flip="none" rotWithShape="1">
                <a:gsLst>
                  <a:gs pos="0">
                    <a:schemeClr val="bg1">
                      <a:lumMod val="85000"/>
                    </a:schemeClr>
                  </a:gs>
                  <a:gs pos="40000">
                    <a:schemeClr val="bg1">
                      <a:lumMod val="95000"/>
                    </a:schemeClr>
                  </a:gs>
                  <a:gs pos="20000">
                    <a:schemeClr val="bg1">
                      <a:lumMod val="85000"/>
                    </a:schemeClr>
                  </a:gs>
                  <a:gs pos="100000">
                    <a:schemeClr val="bg1"/>
                  </a:gs>
                </a:gsLst>
                <a:lin ang="15000000" scaled="0"/>
                <a:tileRect/>
              </a:gradFill>
            </a:ln>
          </c:spPr>
        </c:majorGridlines>
        <c:numFmt formatCode="General" sourceLinked="1"/>
        <c:majorTickMark val="out"/>
        <c:minorTickMark val="none"/>
        <c:tickLblPos val="none"/>
        <c:crossAx val="190111408"/>
        <c:crosses val="autoZero"/>
        <c:crossBetween val="between"/>
        <c:majorUnit val="1"/>
      </c:valAx>
      <c:spPr>
        <a:solidFill>
          <a:schemeClr val="bg1">
            <a:lumMod val="85000"/>
          </a:schemeClr>
        </a:solidFill>
      </c:spPr>
    </c:plotArea>
    <c:plotVisOnly val="1"/>
    <c:dispBlanksAs val="gap"/>
    <c:showDLblsOverMax val="0"/>
  </c:chart>
  <c:spPr>
    <a:ln>
      <a:noFill/>
    </a:ln>
  </c:sp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1" dt="2017-07-17T13:45:31.926" idx="1">
    <p:pos x="10" y="10"/>
    <p:text>objectives?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7T14:08:59.881" idx="19">
    <p:pos x="10" y="10"/>
    <p:text>fill the screen</p:text>
    <p:extLst>
      <p:ext uri="{C676402C-5697-4E1C-873F-D02D1690AC5C}">
        <p15:threadingInfo xmlns:p15="http://schemas.microsoft.com/office/powerpoint/2012/main" timeZoneBias="-60"/>
      </p:ext>
    </p:extLst>
  </p:cm>
</p:cmLst>
</file>

<file path=ppt/drawings/drawing1.xml><?xml version="1.0" encoding="utf-8"?>
<c:userShapes xmlns:c="http://schemas.openxmlformats.org/drawingml/2006/chart">
  <cdr:relSizeAnchor xmlns:cdr="http://schemas.openxmlformats.org/drawingml/2006/chartDrawing">
    <cdr:from>
      <cdr:x>0.56746</cdr:x>
      <cdr:y>0.78689</cdr:y>
    </cdr:from>
    <cdr:to>
      <cdr:x>0.9828</cdr:x>
      <cdr:y>0.97996</cdr:y>
    </cdr:to>
    <cdr:sp macro="" textlink="">
      <cdr:nvSpPr>
        <cdr:cNvPr id="2" name="TextBox 1"/>
        <cdr:cNvSpPr txBox="1"/>
      </cdr:nvSpPr>
      <cdr:spPr>
        <a:xfrm xmlns:a="http://schemas.openxmlformats.org/drawingml/2006/main">
          <a:off x="4923161" y="4957590"/>
          <a:ext cx="3603434" cy="12164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a:t>*UCNI has received these designations based on  varying levels of site visits,</a:t>
          </a:r>
          <a:r>
            <a:rPr lang="en-US" sz="1400" baseline="0"/>
            <a:t> surveys and verification  from patient advocacy groups. UCNI Alzheimer's  Center, its 14th specialy  area, is under development.</a:t>
          </a:r>
          <a:endParaRPr lang="en-US" sz="14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rotated text makes it very difficult to line up with the bar. There has been research about rotating text, showing that it takes longer for people to read and with higher inaccuracy.  In this case, we see the text of UC San Francisco starting underneath Mass General which is two bars away on the right.</a:t>
            </a:r>
          </a:p>
          <a:p>
            <a:endParaRPr lang="en-US" baseline="0" dirty="0" smtClean="0"/>
          </a:p>
          <a:p>
            <a:r>
              <a:rPr lang="en-US" baseline="0" dirty="0" smtClean="0"/>
              <a:t>In addition, the y-axis is in units of 1, showing and approximation of where the 13 bars are, but then we have 13 labels giving them their exact position. The “footnote” with an asterisk is </a:t>
            </a:r>
            <a:r>
              <a:rPr lang="en-US" baseline="0" dirty="0" err="1" smtClean="0"/>
              <a:t>promonately</a:t>
            </a:r>
            <a:r>
              <a:rPr lang="en-US" baseline="0" dirty="0" smtClean="0"/>
              <a:t> placed at the top of the </a:t>
            </a:r>
            <a:r>
              <a:rPr lang="en-US" baseline="0" dirty="0" err="1" smtClean="0"/>
              <a:t>viz</a:t>
            </a:r>
            <a:r>
              <a:rPr lang="en-US" baseline="0" dirty="0" smtClean="0"/>
              <a:t> and the white </a:t>
            </a:r>
            <a:r>
              <a:rPr lang="en-US" baseline="0" dirty="0" err="1" smtClean="0"/>
              <a:t>gridelines</a:t>
            </a:r>
            <a:r>
              <a:rPr lang="en-US" baseline="0" dirty="0" smtClean="0"/>
              <a:t> are interfering with the text. The gradient color doesn’t add any value here.</a:t>
            </a:r>
          </a:p>
          <a:p>
            <a:endParaRPr lang="en-US" dirty="0"/>
          </a:p>
        </p:txBody>
      </p:sp>
    </p:spTree>
    <p:extLst>
      <p:ext uri="{BB962C8B-B14F-4D97-AF65-F5344CB8AC3E}">
        <p14:creationId xmlns:p14="http://schemas.microsoft.com/office/powerpoint/2010/main" val="302008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we’ll rotate this chart to make horizontal bars with horizontal text. Then we’ll remove the axis labels and we’ll fix the gridlines. To get the red that is associated with the University of Cincinnati and the blue that is used in the chart, we will use a tool called </a:t>
            </a:r>
            <a:r>
              <a:rPr lang="en-US" baseline="0" dirty="0" err="1" smtClean="0"/>
              <a:t>Colorpic</a:t>
            </a:r>
            <a:r>
              <a:rPr lang="en-US" baseline="0" dirty="0" smtClean="0"/>
              <a:t>. Tools like Excel, PowerPoint and Tableau have a built in screen color picker tool, but you may still find this tool useful.</a:t>
            </a:r>
          </a:p>
          <a:p>
            <a:endParaRPr lang="en-US" baseline="0" dirty="0" smtClean="0"/>
          </a:p>
          <a:p>
            <a:r>
              <a:rPr lang="en-US" b="1" baseline="0" dirty="0" smtClean="0"/>
              <a:t>[Demo </a:t>
            </a:r>
            <a:r>
              <a:rPr lang="en-US" b="1" baseline="0" dirty="0" err="1" smtClean="0"/>
              <a:t>Colorpic</a:t>
            </a:r>
            <a:r>
              <a:rPr lang="en-US" b="1" baseline="0" dirty="0" smtClean="0"/>
              <a:t> for PC or </a:t>
            </a:r>
            <a:r>
              <a:rPr lang="en-US" b="1" baseline="0" dirty="0" err="1" smtClean="0"/>
              <a:t>ColorPicker</a:t>
            </a:r>
            <a:r>
              <a:rPr lang="en-US" b="1" baseline="0" dirty="0" smtClean="0"/>
              <a:t> for Mac]</a:t>
            </a:r>
          </a:p>
          <a:p>
            <a:endParaRPr lang="en-US" baseline="0" dirty="0" smtClean="0"/>
          </a:p>
          <a:p>
            <a:r>
              <a:rPr lang="en-US" baseline="0" dirty="0" err="1" smtClean="0"/>
              <a:t>Colorpic</a:t>
            </a:r>
            <a:r>
              <a:rPr lang="en-US" baseline="0" dirty="0" smtClean="0"/>
              <a:t> is a free download for PC. You can create your own color palettes. Open the program and select a color from anywhere on the screen. Hit CTRL-G to grab the color and you can save them to whatever palette name you like. You now can save various color palettes for use later. Once you have a color grabbed, it will show you the HSV, RGB and Hex color codes for that color. There is also a Copy to Clipboard function for the Hex color code, which will allow you to copy it and paste it into your programs like Tableau or Adobe.</a:t>
            </a:r>
          </a:p>
          <a:p>
            <a:endParaRPr lang="en-US" dirty="0"/>
          </a:p>
        </p:txBody>
      </p:sp>
    </p:spTree>
    <p:extLst>
      <p:ext uri="{BB962C8B-B14F-4D97-AF65-F5344CB8AC3E}">
        <p14:creationId xmlns:p14="http://schemas.microsoft.com/office/powerpoint/2010/main" val="350771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the first version. The bars and text are rotated</a:t>
            </a:r>
            <a:r>
              <a:rPr lang="en-US" baseline="0" dirty="0" smtClean="0"/>
              <a:t> and the footnote has been moved to the bottom, but we can do more. We still have gridlines in increments of 1.</a:t>
            </a:r>
            <a:endParaRPr lang="en-US" dirty="0"/>
          </a:p>
        </p:txBody>
      </p:sp>
    </p:spTree>
    <p:extLst>
      <p:ext uri="{BB962C8B-B14F-4D97-AF65-F5344CB8AC3E}">
        <p14:creationId xmlns:p14="http://schemas.microsoft.com/office/powerpoint/2010/main" val="124277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one spaces the gridlines to 2. In addition, there is now </a:t>
            </a:r>
            <a:r>
              <a:rPr lang="en-US" dirty="0" smtClean="0"/>
              <a:t>a logo on the top and the UCNI red to match the bar color. We still have gradient colors and a gray background that is not needed.</a:t>
            </a:r>
            <a:endParaRPr lang="en-US" dirty="0"/>
          </a:p>
        </p:txBody>
      </p:sp>
    </p:spTree>
    <p:extLst>
      <p:ext uri="{BB962C8B-B14F-4D97-AF65-F5344CB8AC3E}">
        <p14:creationId xmlns:p14="http://schemas.microsoft.com/office/powerpoint/2010/main" val="41457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final version,</a:t>
            </a:r>
            <a:r>
              <a:rPr lang="en-US" baseline="0" dirty="0" smtClean="0"/>
              <a:t> the gradient color has been removed from the bars as well as the gray background.  This version is now much cleaner and easier to read.</a:t>
            </a:r>
            <a:endParaRPr lang="en-US" dirty="0"/>
          </a:p>
        </p:txBody>
      </p:sp>
    </p:spTree>
    <p:extLst>
      <p:ext uri="{BB962C8B-B14F-4D97-AF65-F5344CB8AC3E}">
        <p14:creationId xmlns:p14="http://schemas.microsoft.com/office/powerpoint/2010/main" val="360790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a:t>
            </a:r>
            <a:r>
              <a:rPr lang="en-US" baseline="0" dirty="0" smtClean="0"/>
              <a:t> is comparing Vending transactions to Store transactions. There’s a number problems with this one.</a:t>
            </a:r>
          </a:p>
          <a:p>
            <a:endParaRPr lang="en-US" baseline="0" dirty="0" smtClean="0"/>
          </a:p>
          <a:p>
            <a:r>
              <a:rPr lang="en-US" baseline="0" dirty="0" smtClean="0"/>
              <a:t>[Class Discussion]</a:t>
            </a:r>
          </a:p>
          <a:p>
            <a:r>
              <a:rPr lang="en-US" baseline="0" dirty="0" smtClean="0"/>
              <a:t>What problems do you see with this chart?</a:t>
            </a:r>
          </a:p>
        </p:txBody>
      </p:sp>
    </p:spTree>
    <p:extLst>
      <p:ext uri="{BB962C8B-B14F-4D97-AF65-F5344CB8AC3E}">
        <p14:creationId xmlns:p14="http://schemas.microsoft.com/office/powerpoint/2010/main" val="1958212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a:t>
            </a:r>
            <a:r>
              <a:rPr lang="en-US" baseline="0" dirty="0" smtClean="0"/>
              <a:t> is comparing Vending transactions to Store transactions. There’s a number problems with this one. Especially the 3D effect and the difficult comparison of using a stacked bar chart.</a:t>
            </a:r>
            <a:endParaRPr lang="en-US" dirty="0"/>
          </a:p>
        </p:txBody>
      </p:sp>
    </p:spTree>
    <p:extLst>
      <p:ext uri="{BB962C8B-B14F-4D97-AF65-F5344CB8AC3E}">
        <p14:creationId xmlns:p14="http://schemas.microsoft.com/office/powerpoint/2010/main" val="56369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redesign of that data</a:t>
            </a:r>
            <a:r>
              <a:rPr lang="en-US" baseline="0" dirty="0" smtClean="0"/>
              <a:t> using Microsoft Excel. The side by side comparison now makes it easy to see, especially the growth of Vending, which we could not easily see before.</a:t>
            </a:r>
            <a:endParaRPr lang="en-US" dirty="0"/>
          </a:p>
        </p:txBody>
      </p:sp>
    </p:spTree>
    <p:extLst>
      <p:ext uri="{BB962C8B-B14F-4D97-AF65-F5344CB8AC3E}">
        <p14:creationId xmlns:p14="http://schemas.microsoft.com/office/powerpoint/2010/main" val="3439806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a:t>
            </a:r>
            <a:r>
              <a:rPr lang="en-US" baseline="0" dirty="0" smtClean="0"/>
              <a:t> shows technology proficiency of employees at a company over time. What are the problems with this one?</a:t>
            </a:r>
          </a:p>
          <a:p>
            <a:endParaRPr lang="en-US" baseline="0" dirty="0" smtClean="0"/>
          </a:p>
          <a:p>
            <a:r>
              <a:rPr lang="en-US" b="1" baseline="0" dirty="0" smtClean="0"/>
              <a:t>[class discussion]</a:t>
            </a:r>
          </a:p>
          <a:p>
            <a:pPr marL="285750" indent="-285750">
              <a:buFontTx/>
              <a:buChar char="-"/>
            </a:pPr>
            <a:r>
              <a:rPr lang="en-US" b="1" baseline="0" dirty="0" smtClean="0"/>
              <a:t>Unequal time scales</a:t>
            </a:r>
          </a:p>
          <a:p>
            <a:pPr marL="285750" indent="-285750">
              <a:buFontTx/>
              <a:buChar char="-"/>
            </a:pPr>
            <a:r>
              <a:rPr lang="en-US" b="1" baseline="0" dirty="0" smtClean="0"/>
              <a:t>Bad data point (133 appears to be a data entry error)</a:t>
            </a:r>
          </a:p>
          <a:p>
            <a:pPr marL="285750" indent="-285750">
              <a:buFontTx/>
              <a:buChar char="-"/>
            </a:pPr>
            <a:r>
              <a:rPr lang="en-US" b="1" baseline="0" dirty="0" smtClean="0"/>
              <a:t>There is a missing value for 2000</a:t>
            </a:r>
          </a:p>
          <a:p>
            <a:pPr marL="285750" indent="-285750">
              <a:buFontTx/>
              <a:buChar char="-"/>
            </a:pPr>
            <a:r>
              <a:rPr lang="en-US" b="1" baseline="0" dirty="0" smtClean="0"/>
              <a:t>The color of the blues is very close, especially the two darker blues</a:t>
            </a:r>
            <a:endParaRPr lang="en-US" b="1" dirty="0"/>
          </a:p>
        </p:txBody>
      </p:sp>
    </p:spTree>
    <p:extLst>
      <p:ext uri="{BB962C8B-B14F-4D97-AF65-F5344CB8AC3E}">
        <p14:creationId xmlns:p14="http://schemas.microsoft.com/office/powerpoint/2010/main" val="2989500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version solves for some of these issues, but it’s still hard to compare the data. Especially since the advanced proficiency is on a much smaller scale than the others.</a:t>
            </a:r>
            <a:endParaRPr lang="en-US" dirty="0"/>
          </a:p>
        </p:txBody>
      </p:sp>
    </p:spTree>
    <p:extLst>
      <p:ext uri="{BB962C8B-B14F-4D97-AF65-F5344CB8AC3E}">
        <p14:creationId xmlns:p14="http://schemas.microsoft.com/office/powerpoint/2010/main" val="624888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comes from Fox News. They are showing the total unemployment</a:t>
            </a:r>
            <a:r>
              <a:rPr lang="en-US" baseline="0" dirty="0" smtClean="0"/>
              <a:t> from December 2008 through June 2010. What’s the problem with this chart?</a:t>
            </a:r>
          </a:p>
          <a:p>
            <a:endParaRPr lang="en-US" baseline="0" dirty="0" smtClean="0"/>
          </a:p>
          <a:p>
            <a:r>
              <a:rPr lang="en-US" b="1" baseline="0" dirty="0" smtClean="0"/>
              <a:t>[class discussion – the issue is the time scale which is not equal, therefore this isn’t a straight line]</a:t>
            </a:r>
            <a:endParaRPr lang="en-US" b="1" dirty="0"/>
          </a:p>
        </p:txBody>
      </p:sp>
    </p:spTree>
    <p:extLst>
      <p:ext uri="{BB962C8B-B14F-4D97-AF65-F5344CB8AC3E}">
        <p14:creationId xmlns:p14="http://schemas.microsoft.com/office/powerpoint/2010/main" val="1443011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plot this in the same way we did the Vending vs. Store sales, this helps the uneven</a:t>
            </a:r>
            <a:r>
              <a:rPr lang="en-US" baseline="0" dirty="0" smtClean="0"/>
              <a:t> time scale, </a:t>
            </a:r>
            <a:r>
              <a:rPr lang="en-US" dirty="0" smtClean="0"/>
              <a:t>but in this case this</a:t>
            </a:r>
            <a:r>
              <a:rPr lang="en-US" baseline="0" dirty="0" smtClean="0"/>
              <a:t> design doesn’t</a:t>
            </a:r>
            <a:r>
              <a:rPr lang="en-US" dirty="0" smtClean="0"/>
              <a:t> work as well. Again, the</a:t>
            </a:r>
            <a:r>
              <a:rPr lang="en-US" baseline="0" dirty="0" smtClean="0"/>
              <a:t> scales are very different for basic, intermediate and advanced. It’s also hard to see the trends of each of them against each other.</a:t>
            </a:r>
          </a:p>
          <a:p>
            <a:endParaRPr lang="en-US" baseline="0" dirty="0" smtClean="0"/>
          </a:p>
          <a:p>
            <a:r>
              <a:rPr lang="en-US" baseline="0" dirty="0" smtClean="0"/>
              <a:t>[Optional Class Exercise]</a:t>
            </a:r>
          </a:p>
          <a:p>
            <a:r>
              <a:rPr lang="en-US" baseline="0" dirty="0" smtClean="0"/>
              <a:t>This could be an optional class exercise asking the students to sketch better ways to visualize this data.</a:t>
            </a:r>
            <a:endParaRPr lang="en-US" dirty="0"/>
          </a:p>
        </p:txBody>
      </p:sp>
    </p:spTree>
    <p:extLst>
      <p:ext uri="{BB962C8B-B14F-4D97-AF65-F5344CB8AC3E}">
        <p14:creationId xmlns:p14="http://schemas.microsoft.com/office/powerpoint/2010/main" val="3118600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attempts to put the pieces together in a redesign to solve for some of the</a:t>
            </a:r>
            <a:r>
              <a:rPr lang="en-US" baseline="0" dirty="0" smtClean="0"/>
              <a:t> issues. The line charts on the left hand side show the trend over time for each category very well, plotted on different scales so that you can now see the trend of each category. The other charts try to show various comparisons to compare the overall technology increase, but there are better ways we can show this.</a:t>
            </a:r>
            <a:endParaRPr lang="en-US" dirty="0"/>
          </a:p>
        </p:txBody>
      </p:sp>
    </p:spTree>
    <p:extLst>
      <p:ext uri="{BB962C8B-B14F-4D97-AF65-F5344CB8AC3E}">
        <p14:creationId xmlns:p14="http://schemas.microsoft.com/office/powerpoint/2010/main" val="2526848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focuses on two time periods</a:t>
            </a:r>
            <a:r>
              <a:rPr lang="en-US" baseline="0" dirty="0" smtClean="0"/>
              <a:t> and ignores the rest of the years. A Slopegraph is used to show the percentage of student at each proficiency level (converted to a % from the absolute numbers). The bar charts and stacked bars at the bottom show the distribution for those two time periods. The other interesting view here is the total # of employees that has been calculated and plotted on a line chart. This is the first view that we’ve seen of this data showing the growth of the company from 50 employees to 82.</a:t>
            </a:r>
            <a:endParaRPr lang="en-US" dirty="0"/>
          </a:p>
        </p:txBody>
      </p:sp>
    </p:spTree>
    <p:extLst>
      <p:ext uri="{BB962C8B-B14F-4D97-AF65-F5344CB8AC3E}">
        <p14:creationId xmlns:p14="http://schemas.microsoft.com/office/powerpoint/2010/main" val="177632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visualization</a:t>
            </a:r>
            <a:r>
              <a:rPr lang="en-US" baseline="0" dirty="0" smtClean="0"/>
              <a:t> also focuses on the two time periods. The line charts that we saw before showing the trend for each level of proficiency. The message has been spelled out more on this one. “In 1990 only 24% of the employees were at the Intermediate level of proficiency and only one single employee was advanced. In 2011, nearly half of the company was Intermediate or Advanced and 1 out 10 in the company were advanced. These last few examples have provided lots of information that we didn’t have in the original view of the data.</a:t>
            </a:r>
            <a:endParaRPr lang="en-US" dirty="0"/>
          </a:p>
        </p:txBody>
      </p:sp>
    </p:spTree>
    <p:extLst>
      <p:ext uri="{BB962C8B-B14F-4D97-AF65-F5344CB8AC3E}">
        <p14:creationId xmlns:p14="http://schemas.microsoft.com/office/powerpoint/2010/main" val="32755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 chart that</a:t>
            </a:r>
            <a:r>
              <a:rPr lang="en-US" baseline="0" dirty="0" smtClean="0"/>
              <a:t> was created to compare vendors. There are 3 outcomes, Good, Rejected and Unknown. The vendors are shown on the x-axis along with an “All” category.</a:t>
            </a:r>
            <a:endParaRPr lang="en-US" dirty="0"/>
          </a:p>
        </p:txBody>
      </p:sp>
    </p:spTree>
    <p:extLst>
      <p:ext uri="{BB962C8B-B14F-4D97-AF65-F5344CB8AC3E}">
        <p14:creationId xmlns:p14="http://schemas.microsoft.com/office/powerpoint/2010/main" val="396731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learned about the power of ordering the data and that helps a little. We can see</a:t>
            </a:r>
            <a:r>
              <a:rPr lang="en-US" baseline="0" dirty="0" smtClean="0"/>
              <a:t> that Vendor M has the highest rejection rate. The “All” is now in the middle because it’s the average of all of them. Let’s see what this data looks like when we unstack it.</a:t>
            </a:r>
            <a:endParaRPr lang="en-US" dirty="0"/>
          </a:p>
        </p:txBody>
      </p:sp>
    </p:spTree>
    <p:extLst>
      <p:ext uri="{BB962C8B-B14F-4D97-AF65-F5344CB8AC3E}">
        <p14:creationId xmlns:p14="http://schemas.microsoft.com/office/powerpoint/2010/main" val="386139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Rejected</a:t>
            </a:r>
            <a:r>
              <a:rPr lang="en-US" baseline="0" dirty="0" smtClean="0"/>
              <a:t> Outcomes by vendor. The “All” bar has been converted to an Average Line so that we can now easily see the vendors above and below average and the rejected rate has been added as a label. Consider what we now know about this data. You can see the top 1 or 2 or 3 vendors, or the bottom 1 or 2. You can see how far away from the average each vendor is, below or above.</a:t>
            </a:r>
          </a:p>
        </p:txBody>
      </p:sp>
    </p:spTree>
    <p:extLst>
      <p:ext uri="{BB962C8B-B14F-4D97-AF65-F5344CB8AC3E}">
        <p14:creationId xmlns:p14="http://schemas.microsoft.com/office/powerpoint/2010/main" val="2070871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Unknown Outcomes plotted in the same format. We won’t plot the Good Outcomes, because we don’t need to see those,</a:t>
            </a:r>
            <a:r>
              <a:rPr lang="en-US" baseline="0" dirty="0" smtClean="0"/>
              <a:t> they’re “good”.</a:t>
            </a:r>
            <a:endParaRPr lang="en-US" dirty="0"/>
          </a:p>
        </p:txBody>
      </p:sp>
    </p:spTree>
    <p:extLst>
      <p:ext uri="{BB962C8B-B14F-4D97-AF65-F5344CB8AC3E}">
        <p14:creationId xmlns:p14="http://schemas.microsoft.com/office/powerpoint/2010/main" val="376590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put the charts together for a full</a:t>
            </a:r>
            <a:r>
              <a:rPr lang="en-US" baseline="0" dirty="0" smtClean="0"/>
              <a:t> view of our vendors. This provides even more insight. For example, we know Vendor M is the highest Rejection Rate, but they are also the lowest Unknown outcomes. Vendor F that is 2</a:t>
            </a:r>
            <a:r>
              <a:rPr lang="en-US" baseline="30000" dirty="0" smtClean="0"/>
              <a:t>nd</a:t>
            </a:r>
            <a:r>
              <a:rPr lang="en-US" baseline="0" dirty="0" smtClean="0"/>
              <a:t> from the bottom on rejects is actually at the top of the list for Unknown outcomes. While Vendor M has the highest rejection rate, at least it’s clear what the outcome is. Vendor F might in fact be a bigger problem with the highest percentage of Unknown outcomes that may require intervention to resolve as Good or Rejected.</a:t>
            </a:r>
          </a:p>
          <a:p>
            <a:endParaRPr lang="en-US" baseline="0" dirty="0" smtClean="0"/>
          </a:p>
          <a:p>
            <a:r>
              <a:rPr lang="en-US" baseline="0" dirty="0" smtClean="0"/>
              <a:t>This view is good if you are interested in answering questions about the Rejected or Unknown vendors. For example, what are the top 3 vendors with the highest rejection rate? And the bottom 3?  How about the unknown rate? What are the top 3? And the bottom 3?</a:t>
            </a:r>
          </a:p>
          <a:p>
            <a:endParaRPr lang="en-US" baseline="0" dirty="0" smtClean="0"/>
          </a:p>
          <a:p>
            <a:r>
              <a:rPr lang="en-US" baseline="0" dirty="0" smtClean="0"/>
              <a:t>However, notice that the order does not match across the charts? They are both ordered by the highest rates within their category. This makes is a little harder to answer questions about a specific vendor.</a:t>
            </a:r>
            <a:endParaRPr lang="en-US" dirty="0"/>
          </a:p>
        </p:txBody>
      </p:sp>
    </p:spTree>
    <p:extLst>
      <p:ext uri="{BB962C8B-B14F-4D97-AF65-F5344CB8AC3E}">
        <p14:creationId xmlns:p14="http://schemas.microsoft.com/office/powerpoint/2010/main" val="179379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vendors are ordered by the rejection rate, even on the chart of unknown outcomes. Now it’s easy to see where a vendor lines up across</a:t>
            </a:r>
            <a:r>
              <a:rPr lang="en-US" baseline="0" dirty="0" smtClean="0"/>
              <a:t> the chart, but now it’s harder to answer questions about the unknown rate.</a:t>
            </a:r>
          </a:p>
          <a:p>
            <a:endParaRPr lang="en-US" baseline="0" dirty="0" smtClean="0"/>
          </a:p>
          <a:p>
            <a:r>
              <a:rPr lang="en-US" baseline="0" dirty="0" smtClean="0"/>
              <a:t>One more thing that might be confusing to the reader is the independent scales of the two bar charts. The 3.5% of the unknown is as long as the 12.3% of the rejected rates.</a:t>
            </a:r>
            <a:endParaRPr lang="en-US" dirty="0"/>
          </a:p>
        </p:txBody>
      </p:sp>
    </p:spTree>
    <p:extLst>
      <p:ext uri="{BB962C8B-B14F-4D97-AF65-F5344CB8AC3E}">
        <p14:creationId xmlns:p14="http://schemas.microsoft.com/office/powerpoint/2010/main" val="2446503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actual data plotted on the</a:t>
            </a:r>
            <a:r>
              <a:rPr lang="en-US" baseline="0" dirty="0" smtClean="0"/>
              <a:t> correct time scale.  There is a big uptick in the unemployment rate during the peak of the recession.  This shows a bit of different trend vs. the straight line that fox news was showing.</a:t>
            </a:r>
            <a:endParaRPr lang="en-US" dirty="0"/>
          </a:p>
        </p:txBody>
      </p:sp>
    </p:spTree>
    <p:extLst>
      <p:ext uri="{BB962C8B-B14F-4D97-AF65-F5344CB8AC3E}">
        <p14:creationId xmlns:p14="http://schemas.microsoft.com/office/powerpoint/2010/main" val="25504906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2852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 that same scale sorted within each outcome category.</a:t>
            </a:r>
            <a:endParaRPr lang="en-US" dirty="0"/>
          </a:p>
        </p:txBody>
      </p:sp>
    </p:spTree>
    <p:extLst>
      <p:ext uri="{BB962C8B-B14F-4D97-AF65-F5344CB8AC3E}">
        <p14:creationId xmlns:p14="http://schemas.microsoft.com/office/powerpoint/2010/main" val="1897395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Bar</a:t>
            </a:r>
            <a:r>
              <a:rPr lang="en-US" baseline="0" dirty="0" smtClean="0"/>
              <a:t> charts are great, but they are not without their issues. In this case, look at all the bars representing the satisfaction rate of something by State. Notice that there is a bit of a Moiré effect. The lines begin to shimmer on us. It’s a very busy and distracting view. Also, the range of the data is very small. The bottom end of 4.6% going to the top end of 5.2%.</a:t>
            </a:r>
            <a:endParaRPr lang="en-US" dirty="0"/>
          </a:p>
        </p:txBody>
      </p:sp>
    </p:spTree>
    <p:extLst>
      <p:ext uri="{BB962C8B-B14F-4D97-AF65-F5344CB8AC3E}">
        <p14:creationId xmlns:p14="http://schemas.microsoft.com/office/powerpoint/2010/main" val="375196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try to close the gap, but this doesn’t solve much. It’s just a big blob of blue.</a:t>
            </a:r>
            <a:endParaRPr lang="en-US" dirty="0"/>
          </a:p>
        </p:txBody>
      </p:sp>
    </p:spTree>
    <p:extLst>
      <p:ext uri="{BB962C8B-B14F-4D97-AF65-F5344CB8AC3E}">
        <p14:creationId xmlns:p14="http://schemas.microsoft.com/office/powerpoint/2010/main" val="1406162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make very thin</a:t>
            </a:r>
            <a:r>
              <a:rPr lang="en-US" baseline="0" dirty="0" smtClean="0"/>
              <a:t> lines, but then it’s hard to see where the points end. So what solutions can you think of?</a:t>
            </a:r>
          </a:p>
          <a:p>
            <a:endParaRPr lang="en-US" baseline="0" dirty="0" smtClean="0"/>
          </a:p>
          <a:p>
            <a:r>
              <a:rPr lang="en-US" b="1" baseline="0" dirty="0" smtClean="0"/>
              <a:t>[class discussion]</a:t>
            </a:r>
          </a:p>
          <a:p>
            <a:pPr marL="285750" indent="-285750">
              <a:buFontTx/>
              <a:buChar char="-"/>
            </a:pPr>
            <a:r>
              <a:rPr lang="en-US" b="1" baseline="0" dirty="0" smtClean="0"/>
              <a:t>Starting the axis at a different number than zero – we can’t do this on bar charts because they are encoding the length of the bar.</a:t>
            </a:r>
          </a:p>
          <a:p>
            <a:pPr marL="285750" indent="-285750">
              <a:buFontTx/>
              <a:buChar char="-"/>
            </a:pPr>
            <a:r>
              <a:rPr lang="en-US" b="1" baseline="0" dirty="0" smtClean="0"/>
              <a:t>Scatter plot – this shows two measures on the two axis. In this case we only have one measure and a dimension</a:t>
            </a:r>
          </a:p>
          <a:p>
            <a:pPr marL="285750" indent="-285750">
              <a:buFontTx/>
              <a:buChar char="-"/>
            </a:pPr>
            <a:r>
              <a:rPr lang="en-US" b="1" baseline="0" dirty="0" smtClean="0"/>
              <a:t>A shaded map could work, coloring the States by satisfaction rates, but the color shade would be important due to the narrow range of the data.</a:t>
            </a:r>
          </a:p>
          <a:p>
            <a:pPr marL="285750" indent="-285750">
              <a:buFontTx/>
              <a:buChar char="-"/>
            </a:pPr>
            <a:r>
              <a:rPr lang="en-US" b="1" baseline="0" dirty="0" smtClean="0"/>
              <a:t>Diverge the data from an average line – this is an elegant solution and could be done with bars, dots or lollipop chart</a:t>
            </a:r>
          </a:p>
          <a:p>
            <a:pPr marL="285750" indent="-285750">
              <a:buFontTx/>
              <a:buChar char="-"/>
            </a:pPr>
            <a:r>
              <a:rPr lang="en-US" b="1" baseline="0" dirty="0" smtClean="0"/>
              <a:t>Dots could be a good solution, which will be discussed</a:t>
            </a:r>
            <a:endParaRPr lang="en-US" b="1" dirty="0"/>
          </a:p>
        </p:txBody>
      </p:sp>
    </p:spTree>
    <p:extLst>
      <p:ext uri="{BB962C8B-B14F-4D97-AF65-F5344CB8AC3E}">
        <p14:creationId xmlns:p14="http://schemas.microsoft.com/office/powerpoint/2010/main" val="1887166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dots works</a:t>
            </a:r>
            <a:r>
              <a:rPr lang="en-US" baseline="0" dirty="0" smtClean="0"/>
              <a:t> and we can adjust the axis on these so that it doesn’t start at zero. In this case, we start it at 4.5% and we can see the little differences between the points.</a:t>
            </a:r>
            <a:endParaRPr lang="en-US" dirty="0"/>
          </a:p>
        </p:txBody>
      </p:sp>
    </p:spTree>
    <p:extLst>
      <p:ext uri="{BB962C8B-B14F-4D97-AF65-F5344CB8AC3E}">
        <p14:creationId xmlns:p14="http://schemas.microsoft.com/office/powerpoint/2010/main" val="607035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a:t>
            </a:r>
            <a:r>
              <a:rPr lang="en-US" baseline="0" dirty="0" smtClean="0"/>
              <a:t> the axis at zero would work too, but then there is lots of space between the State names and the dots.</a:t>
            </a:r>
            <a:endParaRPr lang="en-US" dirty="0"/>
          </a:p>
        </p:txBody>
      </p:sp>
    </p:spTree>
    <p:extLst>
      <p:ext uri="{BB962C8B-B14F-4D97-AF65-F5344CB8AC3E}">
        <p14:creationId xmlns:p14="http://schemas.microsoft.com/office/powerpoint/2010/main" val="1093283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move the dots next to</a:t>
            </a:r>
            <a:r>
              <a:rPr lang="en-US" baseline="0" dirty="0" smtClean="0"/>
              <a:t> the labels and then we have a pretty concise view. The empty areas on the left can now go away.</a:t>
            </a:r>
            <a:endParaRPr lang="en-US" dirty="0"/>
          </a:p>
        </p:txBody>
      </p:sp>
    </p:spTree>
    <p:extLst>
      <p:ext uri="{BB962C8B-B14F-4D97-AF65-F5344CB8AC3E}">
        <p14:creationId xmlns:p14="http://schemas.microsoft.com/office/powerpoint/2010/main" val="2684374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chart type that might work in this situation is the lollipop chart.</a:t>
            </a:r>
            <a:r>
              <a:rPr lang="en-US" baseline="0" dirty="0" smtClean="0"/>
              <a:t> The term “lollipop chart” was coined by Andy </a:t>
            </a:r>
            <a:r>
              <a:rPr lang="en-US" baseline="0" dirty="0" err="1" smtClean="0"/>
              <a:t>Cotgreave</a:t>
            </a:r>
            <a:r>
              <a:rPr lang="en-US" baseline="0" dirty="0" smtClean="0"/>
              <a:t>, one of the co-authors of </a:t>
            </a:r>
            <a:r>
              <a:rPr lang="en-US" i="1" baseline="0" dirty="0" smtClean="0"/>
              <a:t>The Big Book of </a:t>
            </a:r>
            <a:r>
              <a:rPr lang="en-US" i="0" baseline="0" dirty="0" smtClean="0"/>
              <a:t>Dashboards. It</a:t>
            </a:r>
            <a:r>
              <a:rPr lang="en-US" baseline="0" dirty="0" smtClean="0"/>
              <a:t> offers the same encoding as a bar chart, using length to encode the data, but the bars are very thin and therefore don’t create the Moiré effect when viewing the chart. The dots also provide a clear end point, acting in the same manner as a dot plot.</a:t>
            </a:r>
            <a:endParaRPr lang="en-US" dirty="0"/>
          </a:p>
        </p:txBody>
      </p:sp>
    </p:spTree>
    <p:extLst>
      <p:ext uri="{BB962C8B-B14F-4D97-AF65-F5344CB8AC3E}">
        <p14:creationId xmlns:p14="http://schemas.microsoft.com/office/powerpoint/2010/main" val="2367911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packed full of data, yet it doesn’t look as busy as a bar chart would. This is showing Satisfaction rates by State, Category and Delivery Method. Notice that only the highest value in each section has been labeled to avoid additional clutter of adding labels to every dot.</a:t>
            </a:r>
            <a:endParaRPr lang="en-US" dirty="0"/>
          </a:p>
        </p:txBody>
      </p:sp>
    </p:spTree>
    <p:extLst>
      <p:ext uri="{BB962C8B-B14F-4D97-AF65-F5344CB8AC3E}">
        <p14:creationId xmlns:p14="http://schemas.microsoft.com/office/powerpoint/2010/main" val="390597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spreadsheet is colored to some calculation under 3 different scenarios. The</a:t>
            </a:r>
            <a:r>
              <a:rPr lang="en-US" baseline="0" dirty="0" smtClean="0"/>
              <a:t> entire scenario is colored, but notice the numbers in each column are the same. There are only a few numbers that are different, most importantly the final net cash numbers which is what should be highlighted to the reader.</a:t>
            </a:r>
            <a:endParaRPr lang="en-US" dirty="0"/>
          </a:p>
        </p:txBody>
      </p:sp>
    </p:spTree>
    <p:extLst>
      <p:ext uri="{BB962C8B-B14F-4D97-AF65-F5344CB8AC3E}">
        <p14:creationId xmlns:p14="http://schemas.microsoft.com/office/powerpoint/2010/main" val="4244193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word of caution on lollipop charts.</a:t>
            </a:r>
            <a:r>
              <a:rPr lang="en-US" baseline="0" dirty="0" smtClean="0"/>
              <a:t> The value that is interpreted could be perceived to go from the baseline up the line to the top of the dot on the lollipop. This could distort the value because the true value is the center of the lollipop.</a:t>
            </a:r>
          </a:p>
          <a:p>
            <a:endParaRPr lang="en-US" baseline="0" dirty="0" smtClean="0"/>
          </a:p>
          <a:p>
            <a:r>
              <a:rPr lang="en-US" baseline="0" dirty="0" smtClean="0"/>
              <a:t>As an example, here is a rounded bar chart that was created by Adam </a:t>
            </a:r>
            <a:r>
              <a:rPr lang="en-US" baseline="0" dirty="0" err="1" smtClean="0"/>
              <a:t>Crahen</a:t>
            </a:r>
            <a:r>
              <a:rPr lang="en-US" baseline="0" dirty="0" smtClean="0"/>
              <a:t> and Pooja </a:t>
            </a:r>
            <a:r>
              <a:rPr lang="en-US" baseline="0" dirty="0" err="1" smtClean="0"/>
              <a:t>Gandi</a:t>
            </a:r>
            <a:r>
              <a:rPr lang="en-US" baseline="0" dirty="0" smtClean="0"/>
              <a:t> from the Data Duo. The value for the selected bar is 874, but because there is a dot on the top of the bar, it extends past the 992 reference line an up to 1,000. They ended up changing this </a:t>
            </a:r>
            <a:r>
              <a:rPr lang="en-US" baseline="0" dirty="0" err="1" smtClean="0"/>
              <a:t>viz</a:t>
            </a:r>
            <a:r>
              <a:rPr lang="en-US" baseline="0" dirty="0" smtClean="0"/>
              <a:t> to simply use bar charts.</a:t>
            </a:r>
            <a:endParaRPr lang="en-US" dirty="0"/>
          </a:p>
        </p:txBody>
      </p:sp>
    </p:spTree>
    <p:extLst>
      <p:ext uri="{BB962C8B-B14F-4D97-AF65-F5344CB8AC3E}">
        <p14:creationId xmlns:p14="http://schemas.microsoft.com/office/powerpoint/2010/main" val="3119014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lollipop makes it appear that number 4 is above the reference line,</a:t>
            </a:r>
            <a:r>
              <a:rPr lang="en-US" baseline="0" dirty="0" smtClean="0"/>
              <a:t> when in fact it’s below.</a:t>
            </a:r>
            <a:endParaRPr lang="en-US" dirty="0"/>
          </a:p>
        </p:txBody>
      </p:sp>
    </p:spTree>
    <p:extLst>
      <p:ext uri="{BB962C8B-B14F-4D97-AF65-F5344CB8AC3E}">
        <p14:creationId xmlns:p14="http://schemas.microsoft.com/office/powerpoint/2010/main" val="3767375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smtClean="0"/>
              <a:t>Because</a:t>
            </a:r>
            <a:r>
              <a:rPr lang="en-US" baseline="0" dirty="0" smtClean="0"/>
              <a:t> of this issue, some in the data visualization community advise against lollipop charts</a:t>
            </a:r>
            <a:r>
              <a:rPr lang="en-US" dirty="0" smtClean="0"/>
              <a:t>, for example, Stephen Few has written about this and recommends</a:t>
            </a:r>
            <a:r>
              <a:rPr lang="en-US" baseline="0" dirty="0" smtClean="0"/>
              <a:t> not using them at all. Others, like Alberto Cairo and Jeff Shaffer have argued that if the circles are not too big then they can work well, especially when values are labelled next to the circles providing the exact values. </a:t>
            </a:r>
            <a:endParaRPr lang="en-US" dirty="0" smtClean="0"/>
          </a:p>
          <a:p>
            <a:endParaRPr lang="en-US" dirty="0" smtClean="0"/>
          </a:p>
          <a:p>
            <a:r>
              <a:rPr lang="en-US" dirty="0" smtClean="0"/>
              <a:t>Note – there is no known research to date in this area, specifically relating to lollipop charts.</a:t>
            </a:r>
            <a:endParaRPr lang="en-US" dirty="0"/>
          </a:p>
        </p:txBody>
      </p:sp>
    </p:spTree>
    <p:extLst>
      <p:ext uri="{BB962C8B-B14F-4D97-AF65-F5344CB8AC3E}">
        <p14:creationId xmlns:p14="http://schemas.microsoft.com/office/powerpoint/2010/main" val="591450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 is another</a:t>
            </a:r>
            <a:r>
              <a:rPr lang="en-US" baseline="0" dirty="0" smtClean="0"/>
              <a:t> interesting use of a lollipop to avoid clutter. A line chart showing the Nominal Price of Crude Oil over time. The black lollipop then shows Inflation Adjusted to 2006. The thin line of the lollipop in this case doesn’t distract from the overall design, where a black bar chart would have dominated the view.</a:t>
            </a:r>
          </a:p>
          <a:p>
            <a:endParaRPr lang="en-US" dirty="0"/>
          </a:p>
        </p:txBody>
      </p:sp>
    </p:spTree>
    <p:extLst>
      <p:ext uri="{BB962C8B-B14F-4D97-AF65-F5344CB8AC3E}">
        <p14:creationId xmlns:p14="http://schemas.microsoft.com/office/powerpoint/2010/main" val="1922785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GTA Power dashboard from </a:t>
            </a:r>
            <a:r>
              <a:rPr lang="en-US" i="1" u="none" baseline="0" dirty="0" smtClean="0"/>
              <a:t>The Big Book of Dashboards</a:t>
            </a:r>
            <a:r>
              <a:rPr lang="en-US" i="0" u="none" baseline="0" dirty="0" smtClean="0"/>
              <a:t>. Notice the bar charts with target lines showing actual vs. expected.</a:t>
            </a:r>
            <a:endParaRPr lang="en-US" dirty="0"/>
          </a:p>
        </p:txBody>
      </p:sp>
    </p:spTree>
    <p:extLst>
      <p:ext uri="{BB962C8B-B14F-4D97-AF65-F5344CB8AC3E}">
        <p14:creationId xmlns:p14="http://schemas.microsoft.com/office/powerpoint/2010/main" val="2814846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designer of this dashboard at Dundas Data Visualization used a different scale of each of these bars.</a:t>
            </a:r>
            <a:r>
              <a:rPr lang="en-US" baseline="0" dirty="0" smtClean="0"/>
              <a:t> This creates a visualization that makes it impossible to see scale, only the current vs. expected comparison. For example, the first power plant has an expected output of 420,453 and the second one is only 3,917. These two plants are on a completely different scale, but the bar on the second line is bigger than the first line. This could be very confusing for a reader. But solving this isn’t an easy task.</a:t>
            </a:r>
            <a:endParaRPr lang="en-US" dirty="0"/>
          </a:p>
        </p:txBody>
      </p:sp>
    </p:spTree>
    <p:extLst>
      <p:ext uri="{BB962C8B-B14F-4D97-AF65-F5344CB8AC3E}">
        <p14:creationId xmlns:p14="http://schemas.microsoft.com/office/powerpoint/2010/main" val="15413818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same data where</a:t>
            </a:r>
            <a:r>
              <a:rPr lang="en-US" baseline="0" dirty="0" smtClean="0"/>
              <a:t> all of the bars are plotted on the same scale. Notice here that we can only see the values now for the two largest power plants. Every other power plant is at or near zero, so the bars and target lines for those are now useless.</a:t>
            </a:r>
            <a:endParaRPr lang="en-US" dirty="0"/>
          </a:p>
        </p:txBody>
      </p:sp>
    </p:spTree>
    <p:extLst>
      <p:ext uri="{BB962C8B-B14F-4D97-AF65-F5344CB8AC3E}">
        <p14:creationId xmlns:p14="http://schemas.microsoft.com/office/powerpoint/2010/main" val="3837608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be converted to a % of expected output, so that they can be plotted evenly on the same scale. This could</a:t>
            </a:r>
            <a:r>
              <a:rPr lang="en-US" baseline="0" dirty="0" smtClean="0"/>
              <a:t> be a useful view if the user just wanted to know which plants were on target for the expected output. The manager 22 Daybreak Dr. can see that his or her plant is at 97% of expected output. That may be the measurement that they are measured against, so this could be a very import KPI. However, this does not show what the biggest impact is across all plants. The plant at 144 Howard </a:t>
            </a:r>
            <a:r>
              <a:rPr lang="en-US" baseline="0" dirty="0" err="1" smtClean="0"/>
              <a:t>Cavasos</a:t>
            </a:r>
            <a:r>
              <a:rPr lang="en-US" baseline="0" dirty="0" smtClean="0"/>
              <a:t> is at 92% of expected output, but it’s contributing 60,000 kW to the shortage of expected output. So how can we show both the current to expected output as well as the magnitude of their power production?</a:t>
            </a:r>
            <a:endParaRPr lang="en-US" dirty="0"/>
          </a:p>
        </p:txBody>
      </p:sp>
    </p:spTree>
    <p:extLst>
      <p:ext uri="{BB962C8B-B14F-4D97-AF65-F5344CB8AC3E}">
        <p14:creationId xmlns:p14="http://schemas.microsoft.com/office/powerpoint/2010/main" val="3013915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view shows both.</a:t>
            </a:r>
            <a:r>
              <a:rPr lang="en-US" baseline="0" dirty="0" smtClean="0"/>
              <a:t> Using a target line at 100% for every plant, we can see where each plant is against its target. The size of the circle shows the magnitude of the output, either below target or above target.</a:t>
            </a:r>
            <a:endParaRPr lang="en-US" dirty="0"/>
          </a:p>
        </p:txBody>
      </p:sp>
    </p:spTree>
    <p:extLst>
      <p:ext uri="{BB962C8B-B14F-4D97-AF65-F5344CB8AC3E}">
        <p14:creationId xmlns:p14="http://schemas.microsoft.com/office/powerpoint/2010/main" val="877382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next example comes from Kroger,</a:t>
            </a:r>
            <a:r>
              <a:rPr lang="en-US" baseline="0" dirty="0" smtClean="0"/>
              <a:t> which is the third largest retailer in the world behind Walmart and Costco. This chart is published in their annual Fact Book. The title states “Kroger Pharmacy Growth”. The blue bar shows pharmacy sales and the red line is the number of pharmacies. So what’s the issue with this one?</a:t>
            </a:r>
          </a:p>
          <a:p>
            <a:endParaRPr lang="en-US" baseline="0" dirty="0" smtClean="0"/>
          </a:p>
          <a:p>
            <a:r>
              <a:rPr lang="en-US" b="1" baseline="0" dirty="0" smtClean="0"/>
              <a:t>[class discussion]</a:t>
            </a:r>
          </a:p>
          <a:p>
            <a:pPr marL="285750" indent="-285750">
              <a:buFontTx/>
              <a:buChar char="-"/>
            </a:pPr>
            <a:r>
              <a:rPr lang="en-US" b="1" baseline="0" dirty="0" smtClean="0"/>
              <a:t>The students might focus on design issues, ex. The color of the blue bars or the rotated text. This is good, but then try to focus them on the data.</a:t>
            </a:r>
          </a:p>
          <a:p>
            <a:pPr marL="285750" indent="-285750">
              <a:buFontTx/>
              <a:buChar char="-"/>
            </a:pPr>
            <a:r>
              <a:rPr lang="en-US" b="1" baseline="0" dirty="0" smtClean="0"/>
              <a:t>The bar chart does not start at zero, so the $6.5 billion looks like it doubles to $6.9 billion and then triples to $7.3 billion. That’s clearly wrong and drastically distorts the view of this data.</a:t>
            </a:r>
          </a:p>
          <a:p>
            <a:pPr marL="285750" indent="-285750">
              <a:buFontTx/>
              <a:buChar char="-"/>
            </a:pPr>
            <a:r>
              <a:rPr lang="en-US" b="1" baseline="0" dirty="0" smtClean="0"/>
              <a:t>The line chart also doesn’t start at zero, but that’s ok for a line chart. What’s not clear here is the “Pharmacy Growth”. They must mean Sales, because it’s not the number of pharmacies on the line chart.</a:t>
            </a:r>
          </a:p>
          <a:p>
            <a:pPr marL="285750" indent="-285750">
              <a:buFontTx/>
              <a:buChar char="-"/>
            </a:pPr>
            <a:endParaRPr lang="en-US" b="1" baseline="0" dirty="0" smtClean="0"/>
          </a:p>
          <a:p>
            <a:pPr marL="0" indent="0">
              <a:buFontTx/>
              <a:buNone/>
            </a:pPr>
            <a:r>
              <a:rPr lang="en-US" b="1" baseline="0" dirty="0" smtClean="0"/>
              <a:t>Note:</a:t>
            </a:r>
          </a:p>
          <a:p>
            <a:pPr marL="0" indent="0">
              <a:buFontTx/>
              <a:buNone/>
            </a:pPr>
            <a:r>
              <a:rPr lang="en-US" b="1" baseline="0" dirty="0" smtClean="0"/>
              <a:t>This chart is dated as 2011, but unfortunately, Kroger continues to publish this chart year after year.</a:t>
            </a:r>
          </a:p>
          <a:p>
            <a:pPr marL="0" indent="0">
              <a:buFontTx/>
              <a:buNone/>
            </a:pPr>
            <a:r>
              <a:rPr lang="en-US" b="1" baseline="0" dirty="0" smtClean="0"/>
              <a:t>Source: http://ir.kroger.com/</a:t>
            </a:r>
          </a:p>
          <a:p>
            <a:pPr marL="0" indent="0">
              <a:buFontTx/>
              <a:buNone/>
            </a:pPr>
            <a:r>
              <a:rPr lang="en-US" b="1" dirty="0" smtClean="0"/>
              <a:t>http://ir.kroger.com/Cache/1500100492.PDF</a:t>
            </a:r>
          </a:p>
          <a:p>
            <a:pPr marL="0" indent="0">
              <a:buFontTx/>
              <a:buNone/>
            </a:pPr>
            <a:endParaRPr lang="en-US" b="1" dirty="0"/>
          </a:p>
        </p:txBody>
      </p:sp>
    </p:spTree>
    <p:extLst>
      <p:ext uri="{BB962C8B-B14F-4D97-AF65-F5344CB8AC3E}">
        <p14:creationId xmlns:p14="http://schemas.microsoft.com/office/powerpoint/2010/main" val="112614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good rule for you is, don’t make your chart look like the flag of Mali. </a:t>
            </a:r>
            <a:endParaRPr lang="en-US" dirty="0"/>
          </a:p>
        </p:txBody>
      </p:sp>
    </p:spTree>
    <p:extLst>
      <p:ext uri="{BB962C8B-B14F-4D97-AF65-F5344CB8AC3E}">
        <p14:creationId xmlns:p14="http://schemas.microsoft.com/office/powerpoint/2010/main" val="3595801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chart is also included which allows us to see the actual numbers for the stores and pharmacies. In this chart, the bar start at zero. The blue bars represent the total number of pharmacies and the green bar shows the total number of stores. The red line represents the number of pharmacies divided by the total number of stores or blue divided by green. “Pharmacy Growth” on this chart mush mean the growth in the % of Stores with a Pharmacy. But notice the secondary y-axis. The range of the data here is from 78% to 80% and they chose to start this one at 76.5%. So let’s look at the data.</a:t>
            </a:r>
            <a:endParaRPr lang="en-US" dirty="0"/>
          </a:p>
        </p:txBody>
      </p:sp>
    </p:spTree>
    <p:extLst>
      <p:ext uri="{BB962C8B-B14F-4D97-AF65-F5344CB8AC3E}">
        <p14:creationId xmlns:p14="http://schemas.microsoft.com/office/powerpoint/2010/main" val="27903753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points have been highlighted, 2007 and 2001. Pharmacies went from 1,964 up to 1,973 and dropped each year down to 1,948, almost back to 2006 levels.</a:t>
            </a:r>
          </a:p>
          <a:p>
            <a:endParaRPr lang="en-US" baseline="0" dirty="0" smtClean="0"/>
          </a:p>
          <a:p>
            <a:r>
              <a:rPr lang="en-US" baseline="0" dirty="0" smtClean="0"/>
              <a:t>Ok, now let’s look at the stores. The total stores peaked at 2,486 stores and then has dropped each year down to 2,435, which is lower that 2006 levels.</a:t>
            </a:r>
          </a:p>
          <a:p>
            <a:endParaRPr lang="en-US" baseline="0" dirty="0" smtClean="0"/>
          </a:p>
        </p:txBody>
      </p:sp>
    </p:spTree>
    <p:extLst>
      <p:ext uri="{BB962C8B-B14F-4D97-AF65-F5344CB8AC3E}">
        <p14:creationId xmlns:p14="http://schemas.microsoft.com/office/powerpoint/2010/main" val="3269726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total number of stores has dropped.</a:t>
            </a:r>
            <a:endParaRPr lang="en-US" dirty="0"/>
          </a:p>
        </p:txBody>
      </p:sp>
    </p:spTree>
    <p:extLst>
      <p:ext uri="{BB962C8B-B14F-4D97-AF65-F5344CB8AC3E}">
        <p14:creationId xmlns:p14="http://schemas.microsoft.com/office/powerpoint/2010/main" val="9652726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total number of pharmacies grew and then dropped.</a:t>
            </a:r>
            <a:endParaRPr lang="en-US" dirty="0"/>
          </a:p>
        </p:txBody>
      </p:sp>
    </p:spTree>
    <p:extLst>
      <p:ext uri="{BB962C8B-B14F-4D97-AF65-F5344CB8AC3E}">
        <p14:creationId xmlns:p14="http://schemas.microsoft.com/office/powerpoint/2010/main" val="21154202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the total number of pharmacies</a:t>
            </a:r>
            <a:r>
              <a:rPr lang="en-US" baseline="0" dirty="0" smtClean="0"/>
              <a:t> has dropped and the total number of stores has dropped, then how is the % of stores with pharmacies going up?</a:t>
            </a:r>
          </a:p>
          <a:p>
            <a:endParaRPr lang="en-US" b="1" baseline="0" dirty="0" smtClean="0"/>
          </a:p>
          <a:p>
            <a:r>
              <a:rPr lang="en-US" b="1" baseline="0" dirty="0" smtClean="0"/>
              <a:t>[class discussion]</a:t>
            </a:r>
          </a:p>
          <a:p>
            <a:r>
              <a:rPr lang="en-US" b="1" baseline="0" dirty="0" smtClean="0"/>
              <a:t>- The answer is that they are closing stores without pharmacies.</a:t>
            </a:r>
            <a:endParaRPr lang="en-US" b="1" dirty="0"/>
          </a:p>
        </p:txBody>
      </p:sp>
    </p:spTree>
    <p:extLst>
      <p:ext uri="{BB962C8B-B14F-4D97-AF65-F5344CB8AC3E}">
        <p14:creationId xmlns:p14="http://schemas.microsoft.com/office/powerpoint/2010/main" val="1862283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Kroger has missed a very compelling message here. From 2007 to 2010 Kroger closed stores that don’t have pharmacies. Kroger has actually increased Sales</a:t>
            </a:r>
            <a:r>
              <a:rPr lang="en-US" baseline="0" dirty="0" smtClean="0"/>
              <a:t> from $6.5B to $7.3B with fewer stores and fewer pharmacies. This is a really compelling story. They have achieved a 12% increase in Sales and they did it with lower costs.</a:t>
            </a:r>
            <a:endParaRPr lang="en-US" dirty="0"/>
          </a:p>
        </p:txBody>
      </p:sp>
    </p:spTree>
    <p:extLst>
      <p:ext uri="{BB962C8B-B14F-4D97-AF65-F5344CB8AC3E}">
        <p14:creationId xmlns:p14="http://schemas.microsoft.com/office/powerpoint/2010/main" val="16216220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next</a:t>
            </a:r>
            <a:r>
              <a:rPr lang="en-US" baseline="0" dirty="0" smtClean="0"/>
              <a:t> example comes from </a:t>
            </a:r>
            <a:r>
              <a:rPr lang="en-US" baseline="0" dirty="0" err="1" smtClean="0"/>
              <a:t>OkCupid</a:t>
            </a:r>
            <a:r>
              <a:rPr lang="en-US" baseline="0" dirty="0" smtClean="0"/>
              <a:t>. </a:t>
            </a:r>
            <a:r>
              <a:rPr lang="en-US" baseline="0" dirty="0" err="1" smtClean="0"/>
              <a:t>OkCupid</a:t>
            </a:r>
            <a:r>
              <a:rPr lang="en-US" baseline="0" dirty="0" smtClean="0"/>
              <a:t> was founded by some mathematicians and later bought by Match.com. </a:t>
            </a:r>
            <a:r>
              <a:rPr lang="en-US" baseline="0" dirty="0" err="1" smtClean="0"/>
              <a:t>OkCupid</a:t>
            </a:r>
            <a:r>
              <a:rPr lang="en-US" baseline="0" dirty="0" smtClean="0"/>
              <a:t> tracks lots of information on their website and they write about it on their blog. When a user signs up for </a:t>
            </a:r>
            <a:r>
              <a:rPr lang="en-US" baseline="0" dirty="0" err="1" smtClean="0"/>
              <a:t>OkCupid</a:t>
            </a:r>
            <a:r>
              <a:rPr lang="en-US" baseline="0" dirty="0" smtClean="0"/>
              <a:t> they enter their age and then they also enter the preferred range for a match. This chart plots a females age as the dotted line. The yellow bands show the range above and below her age that she is willing to data. We see slightly higher range older versus the narrower range that is younger. </a:t>
            </a:r>
            <a:r>
              <a:rPr lang="en-US" baseline="0" dirty="0" err="1" smtClean="0"/>
              <a:t>OkCupid</a:t>
            </a:r>
            <a:r>
              <a:rPr lang="en-US" baseline="0" dirty="0" smtClean="0"/>
              <a:t> also tracks who messages each other in their system and so they decided to compare that to the match preference.</a:t>
            </a:r>
            <a:endParaRPr lang="en-US" dirty="0"/>
          </a:p>
        </p:txBody>
      </p:sp>
    </p:spTree>
    <p:extLst>
      <p:ext uri="{BB962C8B-B14F-4D97-AF65-F5344CB8AC3E}">
        <p14:creationId xmlns:p14="http://schemas.microsoft.com/office/powerpoint/2010/main" val="31745559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here they green</a:t>
            </a:r>
            <a:r>
              <a:rPr lang="en-US" baseline="0" dirty="0" smtClean="0"/>
              <a:t> and yellow areas where they message more in the system and the red area where they don’t. Women tend to message near there range, but a little wider on the younger end than the match preference they originally entered into the system.</a:t>
            </a:r>
          </a:p>
          <a:p>
            <a:endParaRPr lang="en-US" baseline="0" dirty="0" smtClean="0"/>
          </a:p>
          <a:p>
            <a:r>
              <a:rPr lang="en-US" baseline="0" dirty="0" smtClean="0"/>
              <a:t>Now let’s look at men.</a:t>
            </a:r>
          </a:p>
          <a:p>
            <a:endParaRPr lang="en-US" baseline="0" dirty="0" smtClean="0"/>
          </a:p>
        </p:txBody>
      </p:sp>
    </p:spTree>
    <p:extLst>
      <p:ext uri="{BB962C8B-B14F-4D97-AF65-F5344CB8AC3E}">
        <p14:creationId xmlns:p14="http://schemas.microsoft.com/office/powerpoint/2010/main" val="4579982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a:t>
            </a:r>
            <a:r>
              <a:rPr lang="en-US" baseline="0" dirty="0" smtClean="0"/>
              <a:t> match preference for me. As we can see, the men are much more willing to date a women that is younger, especially as the men get older. We see a 48 year old man willing to date a 32 year old woman. Now let’s see who they message.</a:t>
            </a:r>
            <a:endParaRPr lang="en-US" dirty="0"/>
          </a:p>
        </p:txBody>
      </p:sp>
    </p:spTree>
    <p:extLst>
      <p:ext uri="{BB962C8B-B14F-4D97-AF65-F5344CB8AC3E}">
        <p14:creationId xmlns:p14="http://schemas.microsoft.com/office/powerpoint/2010/main" val="3707646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pretty much message anyone younger than them. The older range stay pretty tight to their match preference, but in this case we have 48 year old men messaging 24 year old</a:t>
            </a:r>
            <a:r>
              <a:rPr lang="en-US" baseline="0" dirty="0" smtClean="0"/>
              <a:t> women.</a:t>
            </a:r>
            <a:endParaRPr lang="en-US" dirty="0"/>
          </a:p>
        </p:txBody>
      </p:sp>
    </p:spTree>
    <p:extLst>
      <p:ext uri="{BB962C8B-B14F-4D97-AF65-F5344CB8AC3E}">
        <p14:creationId xmlns:p14="http://schemas.microsoft.com/office/powerpoint/2010/main" val="1479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that same data reformatted slightly, but this time only highlighting the numbers</a:t>
            </a:r>
            <a:r>
              <a:rPr lang="en-US" baseline="0" dirty="0" smtClean="0"/>
              <a:t> that are important to the scenario. The font is still a bit hard to read here. Notice the dark text on the red and green are hard to read. If using a dark background color then the best contrast will be with the lightest font color and vice versa. When colors are in the middle of light and dark then a decision will have to be made as to what looks the best and provides the best contrast for the reader.</a:t>
            </a:r>
          </a:p>
          <a:p>
            <a:endParaRPr lang="en-US" dirty="0"/>
          </a:p>
        </p:txBody>
      </p:sp>
    </p:spTree>
    <p:extLst>
      <p:ext uri="{BB962C8B-B14F-4D97-AF65-F5344CB8AC3E}">
        <p14:creationId xmlns:p14="http://schemas.microsoft.com/office/powerpoint/2010/main" val="1101002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collected lots of data around the profile</a:t>
            </a:r>
            <a:r>
              <a:rPr lang="en-US" baseline="0" dirty="0" smtClean="0"/>
              <a:t> picture that were submitted to the website.  They collected over a half a million user pictures and they asked people to look at the picture and rate the user’s attractiveness simply based on their profile picture. Then they compared that data to the data that is capture on the camera when the picture was taken, basically the meta data that is stored by the camera for each picture.</a:t>
            </a:r>
            <a:endParaRPr lang="en-US" dirty="0"/>
          </a:p>
        </p:txBody>
      </p:sp>
    </p:spTree>
    <p:extLst>
      <p:ext uri="{BB962C8B-B14F-4D97-AF65-F5344CB8AC3E}">
        <p14:creationId xmlns:p14="http://schemas.microsoft.com/office/powerpoint/2010/main" val="31386275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they looked the type of camera.</a:t>
            </a:r>
            <a:r>
              <a:rPr lang="en-US" baseline="0" dirty="0" smtClean="0"/>
              <a:t> The photo attractiveness is on the y-axis. The interchangeable lens did the best, with many of the SLR cameras providing a more attractive picture. Camera Phones were at the bottom of the list, making the picture much more unattractive.</a:t>
            </a:r>
          </a:p>
          <a:p>
            <a:endParaRPr lang="en-US" baseline="0" dirty="0" smtClean="0"/>
          </a:p>
          <a:p>
            <a:r>
              <a:rPr lang="en-US" baseline="0" dirty="0" smtClean="0"/>
              <a:t>This chart works pretty well, but another great example of rotated labels that could easily have been avoided by simply rotating the chart.</a:t>
            </a:r>
            <a:endParaRPr lang="en-US" dirty="0"/>
          </a:p>
        </p:txBody>
      </p:sp>
    </p:spTree>
    <p:extLst>
      <p:ext uri="{BB962C8B-B14F-4D97-AF65-F5344CB8AC3E}">
        <p14:creationId xmlns:p14="http://schemas.microsoft.com/office/powerpoint/2010/main" val="1363319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they looked the type of camera.</a:t>
            </a:r>
            <a:r>
              <a:rPr lang="en-US" baseline="0" dirty="0" smtClean="0"/>
              <a:t> The photo attractiveness is on the y-axis. The interchangeable lens did the best, with many of the SLR cameras providing a more attractive picture. Camera Phones were at the bottom of the list, making the picture much more unattractive.</a:t>
            </a:r>
            <a:endParaRPr lang="en-US" dirty="0"/>
          </a:p>
        </p:txBody>
      </p:sp>
    </p:spTree>
    <p:extLst>
      <p:ext uri="{BB962C8B-B14F-4D97-AF65-F5344CB8AC3E}">
        <p14:creationId xmlns:p14="http://schemas.microsoft.com/office/powerpoint/2010/main" val="64299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looked</a:t>
            </a:r>
            <a:r>
              <a:rPr lang="en-US" baseline="0" dirty="0" smtClean="0"/>
              <a:t> at that same data throughout the age of the user. Based on this data someone who is 32 taking their picture with a camera phone has the same attractiveness rating as a 45 year old using an interchangeable lens. As we age, the type of camera becomes less of a factor.</a:t>
            </a:r>
            <a:endParaRPr lang="en-US" dirty="0"/>
          </a:p>
        </p:txBody>
      </p:sp>
    </p:spTree>
    <p:extLst>
      <p:ext uri="{BB962C8B-B14F-4D97-AF65-F5344CB8AC3E}">
        <p14:creationId xmlns:p14="http://schemas.microsoft.com/office/powerpoint/2010/main" val="3656439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looked at the use of Flash vs. No Flash. Using a</a:t>
            </a:r>
            <a:r>
              <a:rPr lang="en-US" baseline="0" dirty="0" smtClean="0"/>
              <a:t> Flash appears to take 8-10 years of your life on the scale of attractiveness.</a:t>
            </a:r>
            <a:endParaRPr lang="en-US" dirty="0"/>
          </a:p>
        </p:txBody>
      </p:sp>
    </p:spTree>
    <p:extLst>
      <p:ext uri="{BB962C8B-B14F-4D97-AF65-F5344CB8AC3E}">
        <p14:creationId xmlns:p14="http://schemas.microsoft.com/office/powerpoint/2010/main" val="22181415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they looked at the time of day. “Peak attractiveness” appears to be 6:30am and 5pm.  The low points seem to be 2am, 10am and 8pm.</a:t>
            </a:r>
          </a:p>
          <a:p>
            <a:endParaRPr lang="en-US" dirty="0"/>
          </a:p>
        </p:txBody>
      </p:sp>
    </p:spTree>
    <p:extLst>
      <p:ext uri="{BB962C8B-B14F-4D97-AF65-F5344CB8AC3E}">
        <p14:creationId xmlns:p14="http://schemas.microsoft.com/office/powerpoint/2010/main" val="31242882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plotted these peaks along with the sunrise and sunset. The best times to take a picture seems line up when the sun is at the horizon.</a:t>
            </a:r>
          </a:p>
          <a:p>
            <a:endParaRPr lang="en-US" dirty="0"/>
          </a:p>
        </p:txBody>
      </p:sp>
    </p:spTree>
    <p:extLst>
      <p:ext uri="{BB962C8B-B14F-4D97-AF65-F5344CB8AC3E}">
        <p14:creationId xmlns:p14="http://schemas.microsoft.com/office/powerpoint/2010/main" val="3124648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did we learn from </a:t>
            </a:r>
            <a:r>
              <a:rPr lang="en-US" dirty="0" err="1" smtClean="0"/>
              <a:t>OkCupid</a:t>
            </a:r>
            <a:r>
              <a:rPr lang="en-US" dirty="0" smtClean="0"/>
              <a:t>?</a:t>
            </a:r>
            <a:r>
              <a:rPr lang="en-US" baseline="0" dirty="0" smtClean="0"/>
              <a:t> For those of you who might be trying to find that perfect match, make sure to take your profile picture with an SLR camera, without a flash at 6:30am or 5pm for your best chance of being considered peak attractive.</a:t>
            </a:r>
            <a:endParaRPr lang="en-US" dirty="0" smtClean="0"/>
          </a:p>
        </p:txBody>
      </p:sp>
    </p:spTree>
    <p:extLst>
      <p:ext uri="{BB962C8B-B14F-4D97-AF65-F5344CB8AC3E}">
        <p14:creationId xmlns:p14="http://schemas.microsoft.com/office/powerpoint/2010/main" val="22910044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charts</a:t>
            </a:r>
            <a:r>
              <a:rPr lang="en-US" baseline="0" dirty="0" smtClean="0"/>
              <a:t> were</a:t>
            </a:r>
            <a:r>
              <a:rPr lang="en-US" dirty="0" smtClean="0"/>
              <a:t> created by the Hamilton County Auditor’s Office in Cincinnati, Ohio. They plotted the “red team” which is all of the employees who work for Hamilton County</a:t>
            </a:r>
            <a:r>
              <a:rPr lang="en-US" baseline="0" dirty="0" smtClean="0"/>
              <a:t> against the “blue team” which is their office.</a:t>
            </a:r>
            <a:endParaRPr lang="en-US" dirty="0"/>
          </a:p>
        </p:txBody>
      </p:sp>
    </p:spTree>
    <p:extLst>
      <p:ext uri="{BB962C8B-B14F-4D97-AF65-F5344CB8AC3E}">
        <p14:creationId xmlns:p14="http://schemas.microsoft.com/office/powerpoint/2010/main" val="3193093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close up of part of the charts. So what are</a:t>
            </a:r>
            <a:r>
              <a:rPr lang="en-US" baseline="0" dirty="0" smtClean="0"/>
              <a:t> the issues with this one?</a:t>
            </a:r>
          </a:p>
          <a:p>
            <a:endParaRPr lang="en-US" baseline="0" dirty="0" smtClean="0"/>
          </a:p>
          <a:p>
            <a:r>
              <a:rPr lang="en-US" b="1" baseline="0" dirty="0" smtClean="0"/>
              <a:t>[class discussion]</a:t>
            </a:r>
          </a:p>
          <a:p>
            <a:pPr marL="285750" indent="-285750">
              <a:buFontTx/>
              <a:buChar char="-"/>
            </a:pPr>
            <a:r>
              <a:rPr lang="en-US" b="1" baseline="0" dirty="0" smtClean="0"/>
              <a:t>The y-axis does not start at zero causing the comparison of the data to be drastically distorted.</a:t>
            </a:r>
          </a:p>
          <a:p>
            <a:pPr marL="285750" indent="-285750">
              <a:buFontTx/>
              <a:buChar char="-"/>
            </a:pPr>
            <a:r>
              <a:rPr lang="en-US" b="1" baseline="0" dirty="0" smtClean="0"/>
              <a:t>3D effect on the bar chart</a:t>
            </a:r>
          </a:p>
          <a:p>
            <a:pPr marL="285750" indent="-285750">
              <a:buFontTx/>
              <a:buChar char="-"/>
            </a:pPr>
            <a:r>
              <a:rPr lang="en-US" b="1" baseline="0" dirty="0" smtClean="0"/>
              <a:t>Over labeled</a:t>
            </a:r>
          </a:p>
          <a:p>
            <a:pPr marL="0" indent="0">
              <a:buFontTx/>
              <a:buNone/>
            </a:pPr>
            <a:endParaRPr lang="en-US" b="1" baseline="0" dirty="0" smtClean="0"/>
          </a:p>
        </p:txBody>
      </p:sp>
    </p:spTree>
    <p:extLst>
      <p:ext uri="{BB962C8B-B14F-4D97-AF65-F5344CB8AC3E}">
        <p14:creationId xmlns:p14="http://schemas.microsoft.com/office/powerpoint/2010/main" val="367234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light highlight colors, the text is easier to see. While</a:t>
            </a:r>
            <a:r>
              <a:rPr lang="en-US" baseline="0" dirty="0" smtClean="0"/>
              <a:t> this is not colorblind friendly, by having the numbers listed in the cell there is an accommodation for readers who have color vision deficiency.</a:t>
            </a:r>
            <a:endParaRPr lang="en-US" dirty="0"/>
          </a:p>
        </p:txBody>
      </p:sp>
    </p:spTree>
    <p:extLst>
      <p:ext uri="{BB962C8B-B14F-4D97-AF65-F5344CB8AC3E}">
        <p14:creationId xmlns:p14="http://schemas.microsoft.com/office/powerpoint/2010/main" val="844166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time series data, so often times a line chart is best to show this type of data over time. And this does a good job of showing the trend for each of them, but what the “blue team” was trying to do is to compare themselves to the ‘red team”. So it would be better if we could compare the two of them together some how. In many of the previous example we broke a stacked bar or line chart apart into individual bars or lines. In this case, let’s see what it looks like if we put these two lines together on the same chart.</a:t>
            </a:r>
            <a:endParaRPr lang="en-US" dirty="0"/>
          </a:p>
        </p:txBody>
      </p:sp>
    </p:spTree>
    <p:extLst>
      <p:ext uri="{BB962C8B-B14F-4D97-AF65-F5344CB8AC3E}">
        <p14:creationId xmlns:p14="http://schemas.microsoft.com/office/powerpoint/2010/main" val="453774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two ways we could have done that. We could show the</a:t>
            </a:r>
            <a:r>
              <a:rPr lang="en-US" baseline="0" dirty="0" smtClean="0"/>
              <a:t> numbers as a %, with each office starting at 100% and then calculating above or below the 100% mark. The other way is to line them up using a dual-axis. In this case, then red team is on the left y-axis and the blue team is on the right y-axis. The scale is lined up so that at the starting point in 1990, the starting values match the same position. A dotted line has been added to show that starting position and then we are off to the races for 21 year. We can easily see that the red line grows and stays at a really high level until 2008, the financial crisis, and then it falls dramatically, but only falling below the 1990 levels in 2010.</a:t>
            </a:r>
          </a:p>
          <a:p>
            <a:endParaRPr lang="en-US" baseline="0" dirty="0" smtClean="0"/>
          </a:p>
          <a:p>
            <a:r>
              <a:rPr lang="en-US" baseline="0" dirty="0" smtClean="0"/>
              <a:t>Meanwhile, the blue team has constantly reduced staff from 1990 to 2011.</a:t>
            </a:r>
            <a:endParaRPr lang="en-US" dirty="0"/>
          </a:p>
        </p:txBody>
      </p:sp>
    </p:spTree>
    <p:extLst>
      <p:ext uri="{BB962C8B-B14F-4D97-AF65-F5344CB8AC3E}">
        <p14:creationId xmlns:p14="http://schemas.microsoft.com/office/powerpoint/2010/main" val="36471183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try an exercise.</a:t>
            </a:r>
          </a:p>
          <a:p>
            <a:endParaRPr lang="en-US" dirty="0"/>
          </a:p>
        </p:txBody>
      </p:sp>
    </p:spTree>
    <p:extLst>
      <p:ext uri="{BB962C8B-B14F-4D97-AF65-F5344CB8AC3E}">
        <p14:creationId xmlns:p14="http://schemas.microsoft.com/office/powerpoint/2010/main" val="1522169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red team, Hamilton County, has now seen this new chart, and they want to hire you to create a chart for them to tell their story. Using this same data, can you design an alternative version for the red team that tells a better story for them to use against the blue team.</a:t>
            </a:r>
            <a:endParaRPr lang="en-US" dirty="0"/>
          </a:p>
        </p:txBody>
      </p:sp>
    </p:spTree>
    <p:extLst>
      <p:ext uri="{BB962C8B-B14F-4D97-AF65-F5344CB8AC3E}">
        <p14:creationId xmlns:p14="http://schemas.microsoft.com/office/powerpoint/2010/main" val="40163769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[class discussion or break into groups for 5 minutes to discuss options</a:t>
            </a:r>
            <a:r>
              <a:rPr lang="en-US" b="1" baseline="0" dirty="0" smtClean="0"/>
              <a:t> – either works well]</a:t>
            </a:r>
            <a:endParaRPr lang="en-US" b="1" dirty="0"/>
          </a:p>
        </p:txBody>
      </p:sp>
    </p:spTree>
    <p:extLst>
      <p:ext uri="{BB962C8B-B14F-4D97-AF65-F5344CB8AC3E}">
        <p14:creationId xmlns:p14="http://schemas.microsoft.com/office/powerpoint/2010/main" val="3299551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number of options for this exercise, but focusing on the number of absolute employees and the time period are really interesting.</a:t>
            </a:r>
            <a:endParaRPr lang="en-US" dirty="0"/>
          </a:p>
        </p:txBody>
      </p:sp>
    </p:spTree>
    <p:extLst>
      <p:ext uri="{BB962C8B-B14F-4D97-AF65-F5344CB8AC3E}">
        <p14:creationId xmlns:p14="http://schemas.microsoft.com/office/powerpoint/2010/main" val="33082267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on 2008 where the red team is at it’s peak and then begins to fall has the biggest impact</a:t>
            </a:r>
            <a:r>
              <a:rPr lang="en-US" baseline="0" dirty="0" smtClean="0"/>
              <a:t> and then calculating the number of employees.</a:t>
            </a:r>
            <a:endParaRPr lang="en-US" dirty="0"/>
          </a:p>
        </p:txBody>
      </p:sp>
    </p:spTree>
    <p:extLst>
      <p:ext uri="{BB962C8B-B14F-4D97-AF65-F5344CB8AC3E}">
        <p14:creationId xmlns:p14="http://schemas.microsoft.com/office/powerpoint/2010/main" val="8861612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create the exact same chart with those two changes, we</a:t>
            </a:r>
            <a:r>
              <a:rPr lang="en-US" baseline="0" dirty="0" smtClean="0"/>
              <a:t> now see the red team starting at 6,080 employees and dropping to 4,638. They’ve reduced staff by 1,442 full-time employees while the auditors office has only reduced staff by 13 people. Just imagine the head of Hamilton County discussing this story. “I’ve only been in office for 4 year, so I’m not sure why the Auditor’s office is focusing on the last 21 years. In my time in office, look what I’ve done.”</a:t>
            </a:r>
          </a:p>
          <a:p>
            <a:endParaRPr lang="en-US" baseline="0" dirty="0" smtClean="0"/>
          </a:p>
          <a:p>
            <a:r>
              <a:rPr lang="en-US" baseline="0" dirty="0" smtClean="0"/>
              <a:t>This is the exact same data and both charts are correct. They just show a different time period and different calculation around the same story.</a:t>
            </a:r>
            <a:endParaRPr lang="en-US" dirty="0"/>
          </a:p>
        </p:txBody>
      </p:sp>
    </p:spTree>
    <p:extLst>
      <p:ext uri="{BB962C8B-B14F-4D97-AF65-F5344CB8AC3E}">
        <p14:creationId xmlns:p14="http://schemas.microsoft.com/office/powerpoint/2010/main" val="13324247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understand a bit when we see politicians do this. This chart was likely created by the “blue team” to show how crazy the ‘red team’ is when discussing the top tax rates. Notice all the other presidents are sitting on top of the bars except Obama who is pushing up a much smaller bar.</a:t>
            </a:r>
            <a:endParaRPr lang="en-US" dirty="0"/>
          </a:p>
        </p:txBody>
      </p:sp>
    </p:spTree>
    <p:extLst>
      <p:ext uri="{BB962C8B-B14F-4D97-AF65-F5344CB8AC3E}">
        <p14:creationId xmlns:p14="http://schemas.microsoft.com/office/powerpoint/2010/main" val="29252577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is surely the “red team” discussing the fact</a:t>
            </a:r>
            <a:r>
              <a:rPr lang="en-US" baseline="0" dirty="0" smtClean="0"/>
              <a:t> that the top 10 percent of earners paid 70% of all of </a:t>
            </a:r>
            <a:r>
              <a:rPr lang="en-US" baseline="0" smtClean="0"/>
              <a:t>the taxes.</a:t>
            </a:r>
            <a:endParaRPr lang="en-US"/>
          </a:p>
        </p:txBody>
      </p:sp>
    </p:spTree>
    <p:extLst>
      <p:ext uri="{BB962C8B-B14F-4D97-AF65-F5344CB8AC3E}">
        <p14:creationId xmlns:p14="http://schemas.microsoft.com/office/powerpoint/2010/main" val="401563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 GIF by darkhorseanalytics.com]</a:t>
            </a:r>
            <a:endParaRPr lang="en-US" b="1" dirty="0"/>
          </a:p>
        </p:txBody>
      </p:sp>
    </p:spTree>
    <p:extLst>
      <p:ext uri="{BB962C8B-B14F-4D97-AF65-F5344CB8AC3E}">
        <p14:creationId xmlns:p14="http://schemas.microsoft.com/office/powerpoint/2010/main" val="16638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chart</a:t>
            </a:r>
            <a:r>
              <a:rPr lang="en-US" baseline="0" dirty="0" smtClean="0"/>
              <a:t> that was created by the University of Cincinnati Neurological Institute and was featured on their website. It shows that UCNI has 13 verifications in 14 specialty areas, making them the top position. Let’s see if we can make this data a little easier to read with a few minor improvements.</a:t>
            </a:r>
            <a:endParaRPr lang="en-US" dirty="0"/>
          </a:p>
        </p:txBody>
      </p:sp>
    </p:spTree>
    <p:extLst>
      <p:ext uri="{BB962C8B-B14F-4D97-AF65-F5344CB8AC3E}">
        <p14:creationId xmlns:p14="http://schemas.microsoft.com/office/powerpoint/2010/main" val="27757439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306221"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prstClr val="white"/>
              </a:solidFill>
              <a:effectLst/>
              <a:uLnTx/>
              <a:uFillTx/>
              <a:latin typeface="BentonSans Book"/>
              <a:ea typeface="+mn-ea"/>
              <a:cs typeface="+mn-cs"/>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5041829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7483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4"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5"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76" r:id="rId21"/>
    <p:sldLayoutId id="2147484192" r:id="rId22"/>
    <p:sldLayoutId id="2147484193" r:id="rId23"/>
    <p:sldLayoutId id="2147484194" r:id="rId24"/>
    <p:sldLayoutId id="2147484196" r:id="rId25"/>
    <p:sldLayoutId id="2147484197" r:id="rId26"/>
    <p:sldLayoutId id="2147484199" r:id="rId27"/>
    <p:sldLayoutId id="2147484200" r:id="rId28"/>
    <p:sldLayoutId id="2147484201" r:id="rId29"/>
    <p:sldLayoutId id="2147484189" r:id="rId30"/>
    <p:sldLayoutId id="2147484203" r:id="rId31"/>
    <p:sldLayoutId id="2147484242" r:id="rId32"/>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201882"/>
      </p:ext>
    </p:extLst>
  </p:cSld>
  <p:clrMap bg1="lt1" tx1="dk1" bg2="lt2" tx2="dk2" accent1="accent1" accent2="accent2" accent3="accent3" accent4="accent4" accent5="accent5" accent6="accent6" hlink="hlink" folHlink="folHlink"/>
  <p:sldLayoutIdLst>
    <p:sldLayoutId id="2147484241"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comments" Target="../comments/commen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43000" y="2381445"/>
            <a:ext cx="12306299" cy="1523494"/>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Compare and Contrast</a:t>
            </a:r>
          </a:p>
          <a:p>
            <a:pPr algn="ctr" defTabSz="1306221" fontAlgn="auto">
              <a:spcAft>
                <a:spcPts val="0"/>
              </a:spcAft>
              <a:buFont typeface="Arial" panose="020B0604020202020204" pitchFamily="34" charset="0"/>
              <a:buNone/>
              <a:defRPr/>
            </a:pPr>
            <a:r>
              <a:rPr lang="en-US" sz="5500" dirty="0" smtClean="0">
                <a:ea typeface="+mn-ea"/>
              </a:rPr>
              <a:t>Real-World Examples</a:t>
            </a:r>
            <a:endParaRPr lang="en-US" sz="5500" dirty="0">
              <a:ea typeface="+mn-ea"/>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 </a:t>
            </a:r>
            <a:r>
              <a:rPr lang="en-US" sz="2800" dirty="0" smtClean="0">
                <a:latin typeface="Merriweather Light"/>
                <a:cs typeface="Merriweather Light"/>
              </a:rPr>
              <a:t>615-0001 </a:t>
            </a:r>
            <a:r>
              <a:rPr lang="en-US" sz="2800" dirty="0">
                <a:latin typeface="Merriweather Light"/>
                <a:cs typeface="Merriweather Light"/>
              </a:rPr>
              <a:t>| </a:t>
            </a:r>
            <a:r>
              <a:rPr lang="en-US" sz="2800" dirty="0">
                <a:latin typeface="Merriweather Light"/>
                <a:cs typeface="Merriweather Light"/>
                <a:hlinkClick r:id="rId3"/>
              </a:rPr>
              <a:t>JeffreyShaffer@gmail.com</a:t>
            </a:r>
            <a:r>
              <a:rPr lang="en-US" sz="2800" dirty="0">
                <a:latin typeface="Merriweather Light"/>
                <a:cs typeface="Merriweather Light"/>
              </a:rPr>
              <a:t>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3394" y="1001133"/>
            <a:ext cx="12683613" cy="6227334"/>
          </a:xfrm>
          <a:prstGeom prst="rect">
            <a:avLst/>
          </a:prstGeom>
        </p:spPr>
      </p:pic>
    </p:spTree>
    <p:extLst>
      <p:ext uri="{BB962C8B-B14F-4D97-AF65-F5344CB8AC3E}">
        <p14:creationId xmlns:p14="http://schemas.microsoft.com/office/powerpoint/2010/main" val="2424626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50942" y="1039762"/>
            <a:ext cx="12728517" cy="6150077"/>
          </a:xfrm>
          <a:prstGeom prst="rect">
            <a:avLst/>
          </a:prstGeom>
        </p:spPr>
      </p:pic>
    </p:spTree>
    <p:extLst>
      <p:ext uri="{BB962C8B-B14F-4D97-AF65-F5344CB8AC3E}">
        <p14:creationId xmlns:p14="http://schemas.microsoft.com/office/powerpoint/2010/main" val="2527562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earOffTheTableM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38654" y="0"/>
            <a:ext cx="10963053"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6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15663"/>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Highlight Table</a:t>
            </a:r>
          </a:p>
        </p:txBody>
      </p:sp>
    </p:spTree>
    <p:extLst>
      <p:ext uri="{BB962C8B-B14F-4D97-AF65-F5344CB8AC3E}">
        <p14:creationId xmlns:p14="http://schemas.microsoft.com/office/powerpoint/2010/main" val="2530667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ropbox\Blog\UCNI\UCNI%20CHART_1.jpg"/>
          <p:cNvPicPr>
            <a:picLocks noChangeAspect="1" noChangeArrowheads="1"/>
          </p:cNvPicPr>
          <p:nvPr/>
        </p:nvPicPr>
        <p:blipFill>
          <a:blip r:embed="rId3" cstate="print"/>
          <a:srcRect/>
          <a:stretch>
            <a:fillRect/>
          </a:stretch>
        </p:blipFill>
        <p:spPr bwMode="auto">
          <a:xfrm>
            <a:off x="2264486" y="87283"/>
            <a:ext cx="10537115" cy="8142317"/>
          </a:xfrm>
          <a:prstGeom prst="rect">
            <a:avLst/>
          </a:prstGeom>
          <a:noFill/>
        </p:spPr>
      </p:pic>
    </p:spTree>
    <p:extLst>
      <p:ext uri="{BB962C8B-B14F-4D97-AF65-F5344CB8AC3E}">
        <p14:creationId xmlns:p14="http://schemas.microsoft.com/office/powerpoint/2010/main" val="1314494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ropbox\Blog\UCNI\UCNI%20CHART_1.jpg"/>
          <p:cNvPicPr>
            <a:picLocks noChangeAspect="1" noChangeArrowheads="1"/>
          </p:cNvPicPr>
          <p:nvPr/>
        </p:nvPicPr>
        <p:blipFill>
          <a:blip r:embed="rId3" cstate="print"/>
          <a:srcRect/>
          <a:stretch>
            <a:fillRect/>
          </a:stretch>
        </p:blipFill>
        <p:spPr bwMode="auto">
          <a:xfrm>
            <a:off x="2264486" y="87283"/>
            <a:ext cx="10537115" cy="8142317"/>
          </a:xfrm>
          <a:prstGeom prst="rect">
            <a:avLst/>
          </a:prstGeom>
          <a:noFill/>
        </p:spPr>
      </p:pic>
      <p:sp>
        <p:nvSpPr>
          <p:cNvPr id="3" name="Oval 2"/>
          <p:cNvSpPr/>
          <p:nvPr/>
        </p:nvSpPr>
        <p:spPr>
          <a:xfrm>
            <a:off x="2538805" y="457200"/>
            <a:ext cx="640080" cy="6035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4" name="Oval 3"/>
          <p:cNvSpPr/>
          <p:nvPr/>
        </p:nvSpPr>
        <p:spPr>
          <a:xfrm>
            <a:off x="2630245" y="5303520"/>
            <a:ext cx="9601200" cy="25603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5" name="Oval 4"/>
          <p:cNvSpPr/>
          <p:nvPr/>
        </p:nvSpPr>
        <p:spPr>
          <a:xfrm>
            <a:off x="6379285" y="640080"/>
            <a:ext cx="6126480" cy="23774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p>
        </p:txBody>
      </p:sp>
      <p:sp>
        <p:nvSpPr>
          <p:cNvPr id="9" name="Arc 8"/>
          <p:cNvSpPr/>
          <p:nvPr/>
        </p:nvSpPr>
        <p:spPr>
          <a:xfrm rot="21408883" flipH="1">
            <a:off x="2032693" y="1622492"/>
            <a:ext cx="914400" cy="2560320"/>
          </a:xfrm>
          <a:prstGeom prst="arc">
            <a:avLst>
              <a:gd name="adj1" fmla="val 16200000"/>
              <a:gd name="adj2" fmla="val 4133995"/>
            </a:avLst>
          </a:prstGeom>
          <a:ln w="63500">
            <a:solidFill>
              <a:srgbClr val="C00000"/>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120"/>
          </a:p>
        </p:txBody>
      </p:sp>
    </p:spTree>
    <p:extLst>
      <p:ext uri="{BB962C8B-B14F-4D97-AF65-F5344CB8AC3E}">
        <p14:creationId xmlns:p14="http://schemas.microsoft.com/office/powerpoint/2010/main" val="33140030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ropbox\Blog\UCNI\UCNI%20CHART_1.jpg"/>
          <p:cNvPicPr>
            <a:picLocks noChangeAspect="1" noChangeArrowheads="1"/>
          </p:cNvPicPr>
          <p:nvPr/>
        </p:nvPicPr>
        <p:blipFill>
          <a:blip r:embed="rId3" cstate="print"/>
          <a:srcRect/>
          <a:stretch>
            <a:fillRect/>
          </a:stretch>
        </p:blipFill>
        <p:spPr bwMode="auto">
          <a:xfrm rot="5400000">
            <a:off x="6346768" y="1591888"/>
            <a:ext cx="6766560" cy="5228705"/>
          </a:xfrm>
          <a:prstGeom prst="rect">
            <a:avLst/>
          </a:prstGeom>
          <a:noFill/>
        </p:spPr>
      </p:pic>
      <p:sp>
        <p:nvSpPr>
          <p:cNvPr id="6" name="Content Placeholder 5"/>
          <p:cNvSpPr txBox="1">
            <a:spLocks/>
          </p:cNvSpPr>
          <p:nvPr/>
        </p:nvSpPr>
        <p:spPr>
          <a:xfrm>
            <a:off x="2194560" y="457200"/>
            <a:ext cx="4663440" cy="4114800"/>
          </a:xfrm>
          <a:prstGeom prst="rect">
            <a:avLst/>
          </a:prstGeom>
        </p:spPr>
        <p:txBody>
          <a:bodyPr/>
          <a:lstStyle/>
          <a:p>
            <a:pPr marL="617220" indent="-617220" defTabSz="1097280" fontAlgn="auto">
              <a:spcBef>
                <a:spcPct val="20000"/>
              </a:spcBef>
              <a:spcAft>
                <a:spcPts val="0"/>
              </a:spcAft>
              <a:buFont typeface="+mj-lt"/>
              <a:buAutoNum type="arabicPeriod"/>
              <a:defRPr/>
            </a:pPr>
            <a:r>
              <a:rPr lang="en-US" sz="3840" dirty="0">
                <a:latin typeface="Calibri" pitchFamily="34" charset="0"/>
                <a:cs typeface="Calibri" pitchFamily="34" charset="0"/>
              </a:rPr>
              <a:t>Make horizontal</a:t>
            </a:r>
          </a:p>
          <a:p>
            <a:pPr marL="617220" indent="-617220" defTabSz="1097280" fontAlgn="auto">
              <a:spcBef>
                <a:spcPct val="20000"/>
              </a:spcBef>
              <a:spcAft>
                <a:spcPts val="0"/>
              </a:spcAft>
              <a:buFont typeface="+mj-lt"/>
              <a:buAutoNum type="arabicPeriod"/>
              <a:defRPr/>
            </a:pPr>
            <a:r>
              <a:rPr lang="en-US" sz="3840" dirty="0">
                <a:latin typeface="Calibri" pitchFamily="34" charset="0"/>
                <a:cs typeface="Calibri" pitchFamily="34" charset="0"/>
              </a:rPr>
              <a:t>Horizontal text</a:t>
            </a:r>
          </a:p>
          <a:p>
            <a:pPr marL="617220" indent="-617220" defTabSz="1097280" fontAlgn="auto">
              <a:spcBef>
                <a:spcPct val="20000"/>
              </a:spcBef>
              <a:spcAft>
                <a:spcPts val="0"/>
              </a:spcAft>
              <a:buFont typeface="+mj-lt"/>
              <a:buAutoNum type="arabicPeriod"/>
              <a:defRPr/>
            </a:pPr>
            <a:r>
              <a:rPr lang="en-US" sz="3840" dirty="0">
                <a:latin typeface="Calibri" pitchFamily="34" charset="0"/>
                <a:cs typeface="Calibri" pitchFamily="34" charset="0"/>
              </a:rPr>
              <a:t>Remove Axis labels</a:t>
            </a:r>
          </a:p>
          <a:p>
            <a:pPr marL="617220" indent="-617220" defTabSz="1097280" fontAlgn="auto">
              <a:spcBef>
                <a:spcPct val="20000"/>
              </a:spcBef>
              <a:spcAft>
                <a:spcPts val="0"/>
              </a:spcAft>
              <a:buFont typeface="+mj-lt"/>
              <a:buAutoNum type="arabicPeriod"/>
              <a:defRPr/>
            </a:pPr>
            <a:r>
              <a:rPr lang="en-US" sz="3840" dirty="0">
                <a:latin typeface="Calibri" pitchFamily="34" charset="0"/>
                <a:cs typeface="Calibri" pitchFamily="34" charset="0"/>
              </a:rPr>
              <a:t>Fix gridlines on top of paragraph</a:t>
            </a:r>
          </a:p>
          <a:p>
            <a:pPr marL="617220" indent="-617220" defTabSz="1097280" fontAlgn="auto">
              <a:spcBef>
                <a:spcPct val="20000"/>
              </a:spcBef>
              <a:spcAft>
                <a:spcPts val="0"/>
              </a:spcAft>
              <a:buFont typeface="+mj-lt"/>
              <a:buAutoNum type="arabicPeriod"/>
              <a:defRPr/>
            </a:pPr>
            <a:r>
              <a:rPr lang="en-US" sz="3840" dirty="0">
                <a:latin typeface="Calibri" pitchFamily="34" charset="0"/>
                <a:cs typeface="Calibri" pitchFamily="34" charset="0"/>
              </a:rPr>
              <a:t>Used </a:t>
            </a:r>
            <a:r>
              <a:rPr lang="en-US" sz="3840" dirty="0" err="1">
                <a:latin typeface="Calibri" pitchFamily="34" charset="0"/>
                <a:cs typeface="Calibri" pitchFamily="34" charset="0"/>
              </a:rPr>
              <a:t>ColorPic</a:t>
            </a:r>
            <a:endParaRPr lang="en-US" sz="3840" dirty="0">
              <a:latin typeface="Calibri" pitchFamily="34" charset="0"/>
              <a:cs typeface="Calibri" pitchFamily="34" charset="0"/>
            </a:endParaRPr>
          </a:p>
        </p:txBody>
      </p:sp>
      <p:pic>
        <p:nvPicPr>
          <p:cNvPr id="7" name="Picture 2" descr="C:\Users\Jeff\Dropbox\Blog\UCNI\UCNI%20CHART_1.jpg"/>
          <p:cNvPicPr>
            <a:picLocks noChangeAspect="1" noChangeArrowheads="1"/>
          </p:cNvPicPr>
          <p:nvPr/>
        </p:nvPicPr>
        <p:blipFill>
          <a:blip r:embed="rId3" cstate="print"/>
          <a:srcRect/>
          <a:stretch>
            <a:fillRect/>
          </a:stretch>
        </p:blipFill>
        <p:spPr bwMode="auto">
          <a:xfrm>
            <a:off x="2377442" y="4746568"/>
            <a:ext cx="4389119" cy="3391592"/>
          </a:xfrm>
          <a:prstGeom prst="rect">
            <a:avLst/>
          </a:prstGeom>
          <a:noFill/>
        </p:spPr>
      </p:pic>
    </p:spTree>
    <p:extLst>
      <p:ext uri="{BB962C8B-B14F-4D97-AF65-F5344CB8AC3E}">
        <p14:creationId xmlns:p14="http://schemas.microsoft.com/office/powerpoint/2010/main" val="3361514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noGrp="1"/>
          </p:cNvGraphicFramePr>
          <p:nvPr>
            <p:extLst/>
          </p:nvPr>
        </p:nvGraphicFramePr>
        <p:xfrm>
          <a:off x="2109730" y="334638"/>
          <a:ext cx="10410940" cy="7560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8309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2962" y="365760"/>
            <a:ext cx="10824476" cy="7863840"/>
          </a:xfrm>
          <a:prstGeom prst="rect">
            <a:avLst/>
          </a:prstGeom>
          <a:noFill/>
        </p:spPr>
      </p:pic>
    </p:spTree>
    <p:extLst>
      <p:ext uri="{BB962C8B-B14F-4D97-AF65-F5344CB8AC3E}">
        <p14:creationId xmlns:p14="http://schemas.microsoft.com/office/powerpoint/2010/main" val="748062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03120" y="365760"/>
            <a:ext cx="10195147" cy="7406640"/>
          </a:xfrm>
          <a:prstGeom prst="rect">
            <a:avLst/>
          </a:prstGeom>
          <a:noFill/>
        </p:spPr>
      </p:pic>
    </p:spTree>
    <p:extLst>
      <p:ext uri="{BB962C8B-B14F-4D97-AF65-F5344CB8AC3E}">
        <p14:creationId xmlns:p14="http://schemas.microsoft.com/office/powerpoint/2010/main" val="2074609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smtClean="0"/>
          </a:p>
          <a:p>
            <a:pPr lvl="0">
              <a:spcAft>
                <a:spcPts val="1200"/>
              </a:spcAft>
            </a:pPr>
            <a:r>
              <a:rPr lang="en-US" sz="2800" dirty="0" smtClean="0"/>
              <a:t>Compare and contrast real-world examples</a:t>
            </a:r>
          </a:p>
          <a:p>
            <a:pPr lvl="0">
              <a:spcAft>
                <a:spcPts val="1200"/>
              </a:spcAft>
            </a:pPr>
            <a:r>
              <a:rPr lang="en-US" sz="2800" dirty="0" smtClean="0"/>
              <a:t>Explore redesigns to improve the visualization of the data</a:t>
            </a:r>
          </a:p>
          <a:p>
            <a:pPr lvl="0">
              <a:spcAft>
                <a:spcPts val="1200"/>
              </a:spcAft>
            </a:pPr>
            <a:r>
              <a:rPr lang="en-US" sz="2800" dirty="0" smtClean="0"/>
              <a:t>Understand various issues encountered with certain chart types</a:t>
            </a:r>
          </a:p>
        </p:txBody>
      </p:sp>
    </p:spTree>
    <p:extLst>
      <p:ext uri="{BB962C8B-B14F-4D97-AF65-F5344CB8AC3E}">
        <p14:creationId xmlns:p14="http://schemas.microsoft.com/office/powerpoint/2010/main" val="271068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15663"/>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Sales Comparison</a:t>
            </a:r>
          </a:p>
        </p:txBody>
      </p:sp>
    </p:spTree>
    <p:extLst>
      <p:ext uri="{BB962C8B-B14F-4D97-AF65-F5344CB8AC3E}">
        <p14:creationId xmlns:p14="http://schemas.microsoft.com/office/powerpoint/2010/main" val="2843675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115" y="508080"/>
            <a:ext cx="13921234" cy="713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171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smtClean="0"/>
              <a:t>Design Issues</a:t>
            </a:r>
            <a:endParaRPr lang="en-US" dirty="0"/>
          </a:p>
        </p:txBody>
      </p:sp>
      <p:sp>
        <p:nvSpPr>
          <p:cNvPr id="5" name="Content Placeholder 5"/>
          <p:cNvSpPr>
            <a:spLocks noGrp="1"/>
          </p:cNvSpPr>
          <p:nvPr>
            <p:ph type="body" sz="quarter" idx="10"/>
          </p:nvPr>
        </p:nvSpPr>
        <p:spPr/>
        <p:txBody>
          <a:bodyPr/>
          <a:lstStyle/>
          <a:p>
            <a:r>
              <a:rPr lang="en-US" sz="3000" dirty="0">
                <a:solidFill>
                  <a:schemeClr val="accent5"/>
                </a:solidFill>
                <a:cs typeface="Calibri" pitchFamily="34" charset="0"/>
              </a:rPr>
              <a:t>Title Format</a:t>
            </a:r>
          </a:p>
          <a:p>
            <a:r>
              <a:rPr lang="en-US" sz="3000" dirty="0">
                <a:solidFill>
                  <a:schemeClr val="accent5"/>
                </a:solidFill>
                <a:cs typeface="Calibri" pitchFamily="34" charset="0"/>
              </a:rPr>
              <a:t>Three Dimensional</a:t>
            </a:r>
          </a:p>
          <a:p>
            <a:r>
              <a:rPr lang="en-US" sz="3000" dirty="0">
                <a:solidFill>
                  <a:schemeClr val="accent5"/>
                </a:solidFill>
                <a:cs typeface="Calibri" pitchFamily="34" charset="0"/>
              </a:rPr>
              <a:t>Axis Labels on Angle</a:t>
            </a:r>
          </a:p>
          <a:p>
            <a:r>
              <a:rPr lang="en-US" sz="3000" dirty="0">
                <a:solidFill>
                  <a:schemeClr val="accent5"/>
                </a:solidFill>
                <a:cs typeface="Calibri" pitchFamily="34" charset="0"/>
              </a:rPr>
              <a:t>Dark </a:t>
            </a:r>
            <a:r>
              <a:rPr lang="en-US" sz="3000" dirty="0" err="1" smtClean="0">
                <a:solidFill>
                  <a:schemeClr val="accent5"/>
                </a:solidFill>
                <a:cs typeface="Calibri" pitchFamily="34" charset="0"/>
              </a:rPr>
              <a:t>Gridelines</a:t>
            </a:r>
            <a:endParaRPr lang="en-US" sz="3000" dirty="0" smtClean="0">
              <a:solidFill>
                <a:schemeClr val="accent5"/>
              </a:solidFill>
              <a:cs typeface="Calibri" pitchFamily="34" charset="0"/>
            </a:endParaRPr>
          </a:p>
          <a:p>
            <a:r>
              <a:rPr lang="en-US" sz="3000" dirty="0">
                <a:solidFill>
                  <a:schemeClr val="accent5"/>
                </a:solidFill>
                <a:cs typeface="Calibri" pitchFamily="34" charset="0"/>
              </a:rPr>
              <a:t>No Data</a:t>
            </a:r>
          </a:p>
          <a:p>
            <a:r>
              <a:rPr lang="en-US" sz="3000" dirty="0">
                <a:solidFill>
                  <a:schemeClr val="accent5"/>
                </a:solidFill>
                <a:cs typeface="Calibri" pitchFamily="34" charset="0"/>
              </a:rPr>
              <a:t>Can’t easily compare</a:t>
            </a:r>
          </a:p>
          <a:p>
            <a:r>
              <a:rPr lang="en-US" sz="3000" dirty="0">
                <a:solidFill>
                  <a:schemeClr val="accent5"/>
                </a:solidFill>
                <a:cs typeface="Calibri" pitchFamily="34" charset="0"/>
              </a:rPr>
              <a:t>Color Choice</a:t>
            </a:r>
          </a:p>
          <a:p>
            <a:r>
              <a:rPr lang="en-US" sz="3000" dirty="0">
                <a:solidFill>
                  <a:schemeClr val="accent5"/>
                </a:solidFill>
                <a:cs typeface="Calibri" pitchFamily="34" charset="0"/>
              </a:rPr>
              <a:t>Legend </a:t>
            </a:r>
            <a:r>
              <a:rPr lang="en-US" sz="3000" dirty="0" smtClean="0">
                <a:solidFill>
                  <a:schemeClr val="accent5"/>
                </a:solidFill>
                <a:cs typeface="Calibri" pitchFamily="34" charset="0"/>
              </a:rPr>
              <a:t>Space</a:t>
            </a:r>
            <a:endParaRPr lang="en-US" sz="3000" dirty="0">
              <a:solidFill>
                <a:schemeClr val="accent5"/>
              </a:solidFill>
              <a:cs typeface="Calibri" pitchFamily="34" charset="0"/>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1871" y="1920240"/>
            <a:ext cx="8537219" cy="4373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4626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05" y="936301"/>
            <a:ext cx="12883407" cy="618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040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24896"/>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Technology Proficiency</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772362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6064" y="638949"/>
            <a:ext cx="9926517" cy="373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216" y="4565513"/>
            <a:ext cx="4442213" cy="350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692944" y="84951"/>
            <a:ext cx="13244512" cy="553998"/>
          </a:xfrm>
          <a:prstGeom prst="rect">
            <a:avLst/>
          </a:prstGeom>
        </p:spPr>
        <p:txBody>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3200" dirty="0" smtClean="0"/>
              <a:t>Technology Proficiency Over Time</a:t>
            </a:r>
            <a:endParaRPr lang="en-US" sz="3200" dirty="0"/>
          </a:p>
        </p:txBody>
      </p:sp>
    </p:spTree>
    <p:extLst>
      <p:ext uri="{BB962C8B-B14F-4D97-AF65-F5344CB8AC3E}">
        <p14:creationId xmlns:p14="http://schemas.microsoft.com/office/powerpoint/2010/main" val="3565104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73239" y="870155"/>
            <a:ext cx="12840335" cy="6518787"/>
          </a:xfrm>
          <a:prstGeom prst="rect">
            <a:avLst/>
          </a:prstGeom>
        </p:spPr>
      </p:pic>
    </p:spTree>
    <p:extLst>
      <p:ext uri="{BB962C8B-B14F-4D97-AF65-F5344CB8AC3E}">
        <p14:creationId xmlns:p14="http://schemas.microsoft.com/office/powerpoint/2010/main" val="31256718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064" y="1449996"/>
            <a:ext cx="13310421" cy="5820959"/>
          </a:xfrm>
          <a:prstGeom prst="rect">
            <a:avLst/>
          </a:prstGeom>
          <a:noFill/>
        </p:spPr>
      </p:pic>
      <p:sp>
        <p:nvSpPr>
          <p:cNvPr id="3" name="Title 1"/>
          <p:cNvSpPr txBox="1">
            <a:spLocks/>
          </p:cNvSpPr>
          <p:nvPr/>
        </p:nvSpPr>
        <p:spPr>
          <a:xfrm>
            <a:off x="692944" y="1043596"/>
            <a:ext cx="13244512" cy="553998"/>
          </a:xfrm>
          <a:prstGeom prst="rect">
            <a:avLst/>
          </a:prstGeom>
        </p:spPr>
        <p:txBody>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3200" dirty="0" smtClean="0"/>
              <a:t>Technology Proficiency Over Time</a:t>
            </a:r>
            <a:endParaRPr lang="en-US" sz="3200" dirty="0"/>
          </a:p>
        </p:txBody>
      </p:sp>
    </p:spTree>
    <p:extLst>
      <p:ext uri="{BB962C8B-B14F-4D97-AF65-F5344CB8AC3E}">
        <p14:creationId xmlns:p14="http://schemas.microsoft.com/office/powerpoint/2010/main" val="837082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75013" y="1371600"/>
            <a:ext cx="13513945" cy="5537200"/>
          </a:xfrm>
          <a:prstGeom prst="rect">
            <a:avLst/>
          </a:prstGeom>
        </p:spPr>
      </p:pic>
      <p:sp>
        <p:nvSpPr>
          <p:cNvPr id="3" name="Title 1"/>
          <p:cNvSpPr txBox="1">
            <a:spLocks/>
          </p:cNvSpPr>
          <p:nvPr/>
        </p:nvSpPr>
        <p:spPr>
          <a:xfrm>
            <a:off x="709729" y="586396"/>
            <a:ext cx="13244512" cy="553998"/>
          </a:xfrm>
          <a:prstGeom prst="rect">
            <a:avLst/>
          </a:prstGeom>
        </p:spPr>
        <p:txBody>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3200" dirty="0" smtClean="0"/>
              <a:t>Technology Proficiency Over Time</a:t>
            </a:r>
            <a:endParaRPr lang="en-US" sz="3200" dirty="0"/>
          </a:p>
        </p:txBody>
      </p:sp>
    </p:spTree>
    <p:extLst>
      <p:ext uri="{BB962C8B-B14F-4D97-AF65-F5344CB8AC3E}">
        <p14:creationId xmlns:p14="http://schemas.microsoft.com/office/powerpoint/2010/main" val="1841178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0320" y="167418"/>
            <a:ext cx="9692640" cy="7882903"/>
          </a:xfrm>
          <a:prstGeom prst="rect">
            <a:avLst/>
          </a:prstGeom>
        </p:spPr>
      </p:pic>
    </p:spTree>
    <p:extLst>
      <p:ext uri="{BB962C8B-B14F-4D97-AF65-F5344CB8AC3E}">
        <p14:creationId xmlns:p14="http://schemas.microsoft.com/office/powerpoint/2010/main" val="2085453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1246495"/>
          </a:xfrm>
        </p:spPr>
        <p:txBody>
          <a:bodyPr/>
          <a:lstStyle/>
          <a:p>
            <a:r>
              <a:rPr lang="en-US" dirty="0" smtClean="0"/>
              <a:t>Compare and Contrast</a:t>
            </a:r>
          </a:p>
          <a:p>
            <a:r>
              <a:rPr lang="en-US" dirty="0" smtClean="0"/>
              <a:t>Real-World Examples</a:t>
            </a:r>
            <a:endParaRPr lang="en-US" dirty="0"/>
          </a:p>
        </p:txBody>
      </p:sp>
    </p:spTree>
    <p:extLst>
      <p:ext uri="{BB962C8B-B14F-4D97-AF65-F5344CB8AC3E}">
        <p14:creationId xmlns:p14="http://schemas.microsoft.com/office/powerpoint/2010/main" val="1324490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15160" y="168608"/>
            <a:ext cx="10606221" cy="8056069"/>
          </a:xfrm>
          <a:prstGeom prst="rect">
            <a:avLst/>
          </a:prstGeom>
        </p:spPr>
      </p:pic>
    </p:spTree>
    <p:extLst>
      <p:ext uri="{BB962C8B-B14F-4D97-AF65-F5344CB8AC3E}">
        <p14:creationId xmlns:p14="http://schemas.microsoft.com/office/powerpoint/2010/main" val="1999160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24896"/>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Comparing Vendors</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3157490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5209" y="241558"/>
            <a:ext cx="10757386" cy="7863274"/>
          </a:xfrm>
          <a:prstGeom prst="rect">
            <a:avLst/>
          </a:prstGeom>
          <a:noFill/>
        </p:spPr>
      </p:pic>
    </p:spTree>
    <p:extLst>
      <p:ext uri="{BB962C8B-B14F-4D97-AF65-F5344CB8AC3E}">
        <p14:creationId xmlns:p14="http://schemas.microsoft.com/office/powerpoint/2010/main" val="8991959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9024" y="172819"/>
            <a:ext cx="10713571" cy="7830413"/>
          </a:xfrm>
          <a:prstGeom prst="rect">
            <a:avLst/>
          </a:prstGeom>
          <a:noFill/>
        </p:spPr>
      </p:pic>
    </p:spTree>
    <p:extLst>
      <p:ext uri="{BB962C8B-B14F-4D97-AF65-F5344CB8AC3E}">
        <p14:creationId xmlns:p14="http://schemas.microsoft.com/office/powerpoint/2010/main" val="6398232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stretch>
            <a:fillRect/>
          </a:stretch>
        </p:blipFill>
        <p:spPr>
          <a:xfrm>
            <a:off x="2217034" y="53549"/>
            <a:ext cx="10196333" cy="8036093"/>
          </a:xfrm>
          <a:prstGeom prst="rect">
            <a:avLst/>
          </a:prstGeom>
        </p:spPr>
      </p:pic>
    </p:spTree>
    <p:extLst>
      <p:ext uri="{BB962C8B-B14F-4D97-AF65-F5344CB8AC3E}">
        <p14:creationId xmlns:p14="http://schemas.microsoft.com/office/powerpoint/2010/main" val="3233710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672" y="53549"/>
            <a:ext cx="9591466" cy="810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968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7840" y="1259194"/>
            <a:ext cx="13534720" cy="5711212"/>
            <a:chOff x="541056" y="1375026"/>
            <a:chExt cx="13534720" cy="5711212"/>
          </a:xfrm>
        </p:grpSpPr>
        <p:pic>
          <p:nvPicPr>
            <p:cNvPr id="3" name="Picture 2"/>
            <p:cNvPicPr>
              <a:picLocks noChangeAspect="1"/>
            </p:cNvPicPr>
            <p:nvPr/>
          </p:nvPicPr>
          <p:blipFill>
            <a:blip r:embed="rId3" cstate="print"/>
            <a:stretch>
              <a:fillRect/>
            </a:stretch>
          </p:blipFill>
          <p:spPr>
            <a:xfrm>
              <a:off x="541056" y="1375027"/>
              <a:ext cx="6831056" cy="5711211"/>
            </a:xfrm>
            <a:prstGeom prst="rect">
              <a:avLst/>
            </a:prstGeom>
          </p:spPr>
        </p:pic>
        <p:pic>
          <p:nvPicPr>
            <p:cNvPr id="4" name="Picture 3"/>
            <p:cNvPicPr>
              <a:picLocks noChangeAspect="1"/>
            </p:cNvPicPr>
            <p:nvPr/>
          </p:nvPicPr>
          <p:blipFill>
            <a:blip r:embed="rId4" cstate="print"/>
            <a:stretch>
              <a:fillRect/>
            </a:stretch>
          </p:blipFill>
          <p:spPr>
            <a:xfrm>
              <a:off x="7580674" y="1375026"/>
              <a:ext cx="6495102" cy="5711211"/>
            </a:xfrm>
            <a:prstGeom prst="rect">
              <a:avLst/>
            </a:prstGeom>
          </p:spPr>
        </p:pic>
      </p:grpSp>
    </p:spTree>
    <p:extLst>
      <p:ext uri="{BB962C8B-B14F-4D97-AF65-F5344CB8AC3E}">
        <p14:creationId xmlns:p14="http://schemas.microsoft.com/office/powerpoint/2010/main" val="2085656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75457" y="1580382"/>
            <a:ext cx="14176410" cy="5351360"/>
          </a:xfrm>
          <a:prstGeom prst="rect">
            <a:avLst/>
          </a:prstGeom>
        </p:spPr>
      </p:pic>
    </p:spTree>
    <p:extLst>
      <p:ext uri="{BB962C8B-B14F-4D97-AF65-F5344CB8AC3E}">
        <p14:creationId xmlns:p14="http://schemas.microsoft.com/office/powerpoint/2010/main" val="27424633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3430" y="1213054"/>
            <a:ext cx="13870589" cy="5762933"/>
          </a:xfrm>
          <a:prstGeom prst="rect">
            <a:avLst/>
          </a:prstGeom>
        </p:spPr>
      </p:pic>
    </p:spTree>
    <p:extLst>
      <p:ext uri="{BB962C8B-B14F-4D97-AF65-F5344CB8AC3E}">
        <p14:creationId xmlns:p14="http://schemas.microsoft.com/office/powerpoint/2010/main" val="31146797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3919" y="1430594"/>
            <a:ext cx="13890975" cy="5604387"/>
          </a:xfrm>
          <a:prstGeom prst="rect">
            <a:avLst/>
          </a:prstGeom>
        </p:spPr>
      </p:pic>
    </p:spTree>
    <p:extLst>
      <p:ext uri="{BB962C8B-B14F-4D97-AF65-F5344CB8AC3E}">
        <p14:creationId xmlns:p14="http://schemas.microsoft.com/office/powerpoint/2010/main" val="1062197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24896"/>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Fox News</a:t>
            </a:r>
            <a:endParaRPr lang="en-US" sz="3000" dirty="0">
              <a:latin typeface="Calibri" pitchFamily="34" charset="0"/>
              <a:cs typeface="Calibri" pitchFamily="34" charset="0"/>
            </a:endParaRPr>
          </a:p>
        </p:txBody>
      </p:sp>
    </p:spTree>
    <p:extLst>
      <p:ext uri="{BB962C8B-B14F-4D97-AF65-F5344CB8AC3E}">
        <p14:creationId xmlns:p14="http://schemas.microsoft.com/office/powerpoint/2010/main" val="3507725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3950" y="2951930"/>
            <a:ext cx="13245156" cy="577081"/>
          </a:xfrm>
        </p:spPr>
        <p:txBody>
          <a:bodyPr/>
          <a:lstStyle/>
          <a:p>
            <a:r>
              <a:rPr lang="en-US" dirty="0"/>
              <a:t>Bar Chart Issue</a:t>
            </a:r>
          </a:p>
        </p:txBody>
      </p:sp>
    </p:spTree>
    <p:extLst>
      <p:ext uri="{BB962C8B-B14F-4D97-AF65-F5344CB8AC3E}">
        <p14:creationId xmlns:p14="http://schemas.microsoft.com/office/powerpoint/2010/main" val="8311184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effS.UNIFUND\Dropbox\Charts\Lollipop Chart\attachment13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6250" y="0"/>
            <a:ext cx="8942249" cy="836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768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effS.UNIFUND\Dropbox\Charts\Lollipop Chart\attachment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30" y="103383"/>
            <a:ext cx="8640960" cy="812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162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JeffS.UNIFUND\Dropbox\Charts\Lollipop Chart\attachment1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4720" y="31236"/>
            <a:ext cx="8640960" cy="819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583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JeffS.UNIFUND\Dropbox\Charts\Lollipop Chart\attachment26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8311" y="53550"/>
            <a:ext cx="8644249" cy="828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752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JeffS.UNIFUND\Dropbox\Charts\Lollipop Chart\attachment23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6156" y="17145"/>
            <a:ext cx="8809524" cy="821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7025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JeffS.UNIFUND\Dropbox\Charts\Lollipop Chart\attachment26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2942" y="0"/>
            <a:ext cx="8942713" cy="838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075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JeffS.UNIFUND\Dropbox\Charts\Lollipop Chart\attachment38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7207" y="13910"/>
            <a:ext cx="8422064" cy="824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9930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JeffS.UNIFUND\Dropbox\Charts\Lollipop Chart\lollipop-multiple-dims-db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7886" y="53549"/>
            <a:ext cx="8874204" cy="908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1372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1100" y="0"/>
            <a:ext cx="11448202" cy="8229600"/>
          </a:xfrm>
          <a:prstGeom prst="rect">
            <a:avLst/>
          </a:prstGeom>
        </p:spPr>
      </p:pic>
    </p:spTree>
    <p:extLst>
      <p:ext uri="{BB962C8B-B14F-4D97-AF65-F5344CB8AC3E}">
        <p14:creationId xmlns:p14="http://schemas.microsoft.com/office/powerpoint/2010/main" val="30593613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cloudfront.mediamatters.org/static/images/item/0701-ff_unemploymentchart.jpg"/>
          <p:cNvPicPr/>
          <p:nvPr/>
        </p:nvPicPr>
        <p:blipFill>
          <a:blip r:embed="rId3">
            <a:extLst>
              <a:ext uri="{28A0092B-C50C-407E-A947-70E740481C1C}">
                <a14:useLocalDpi xmlns:a14="http://schemas.microsoft.com/office/drawing/2010/main" val="0"/>
              </a:ext>
            </a:extLst>
          </a:blip>
          <a:srcRect/>
          <a:stretch>
            <a:fillRect/>
          </a:stretch>
        </p:blipFill>
        <p:spPr bwMode="auto">
          <a:xfrm>
            <a:off x="1386757" y="666627"/>
            <a:ext cx="11856887" cy="6896347"/>
          </a:xfrm>
          <a:prstGeom prst="rect">
            <a:avLst/>
          </a:prstGeom>
          <a:noFill/>
          <a:ln>
            <a:noFill/>
          </a:ln>
        </p:spPr>
      </p:pic>
    </p:spTree>
    <p:extLst>
      <p:ext uri="{BB962C8B-B14F-4D97-AF65-F5344CB8AC3E}">
        <p14:creationId xmlns:p14="http://schemas.microsoft.com/office/powerpoint/2010/main" val="36506615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2050" name="Picture 2" descr="#DearDuo 12  – View Review and a Big Thank Yo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480" y="4411980"/>
            <a:ext cx="11553569" cy="34172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030094" y="182880"/>
            <a:ext cx="10289171" cy="3680460"/>
          </a:xfrm>
          <a:prstGeom prst="rect">
            <a:avLst/>
          </a:prstGeom>
        </p:spPr>
      </p:pic>
    </p:spTree>
    <p:extLst>
      <p:ext uri="{BB962C8B-B14F-4D97-AF65-F5344CB8AC3E}">
        <p14:creationId xmlns:p14="http://schemas.microsoft.com/office/powerpoint/2010/main" val="2214132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80149" y="228600"/>
            <a:ext cx="9829924" cy="3560445"/>
          </a:xfrm>
          <a:prstGeom prst="rect">
            <a:avLst/>
          </a:prstGeom>
        </p:spPr>
      </p:pic>
      <p:pic>
        <p:nvPicPr>
          <p:cNvPr id="4" name="Picture 3"/>
          <p:cNvPicPr>
            <a:picLocks noChangeAspect="1"/>
          </p:cNvPicPr>
          <p:nvPr/>
        </p:nvPicPr>
        <p:blipFill>
          <a:blip r:embed="rId4"/>
          <a:stretch>
            <a:fillRect/>
          </a:stretch>
        </p:blipFill>
        <p:spPr>
          <a:xfrm>
            <a:off x="2180149" y="4018597"/>
            <a:ext cx="9829924" cy="3780740"/>
          </a:xfrm>
          <a:prstGeom prst="rect">
            <a:avLst/>
          </a:prstGeom>
        </p:spPr>
      </p:pic>
    </p:spTree>
    <p:extLst>
      <p:ext uri="{BB962C8B-B14F-4D97-AF65-F5344CB8AC3E}">
        <p14:creationId xmlns:p14="http://schemas.microsoft.com/office/powerpoint/2010/main" val="316250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18160"/>
            <a:ext cx="10972800" cy="7193280"/>
          </a:xfrm>
          <a:prstGeom prst="rect">
            <a:avLst/>
          </a:prstGeom>
        </p:spPr>
      </p:pic>
    </p:spTree>
    <p:extLst>
      <p:ext uri="{BB962C8B-B14F-4D97-AF65-F5344CB8AC3E}">
        <p14:creationId xmlns:p14="http://schemas.microsoft.com/office/powerpoint/2010/main" val="756518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95167" y="2052990"/>
            <a:ext cx="13245156" cy="1157240"/>
          </a:xfrm>
        </p:spPr>
        <p:txBody>
          <a:bodyPr/>
          <a:lstStyle/>
          <a:p>
            <a:r>
              <a:rPr lang="en-US" sz="5400" dirty="0" smtClean="0"/>
              <a:t>A Problem with Scale</a:t>
            </a:r>
          </a:p>
          <a:p>
            <a:r>
              <a:rPr lang="en-US" sz="3200" i="1" dirty="0" smtClean="0"/>
              <a:t>An Example from </a:t>
            </a:r>
            <a:r>
              <a:rPr lang="en-US" sz="3200" i="1" dirty="0"/>
              <a:t>The Big Book of Dashboard</a:t>
            </a:r>
          </a:p>
        </p:txBody>
      </p:sp>
    </p:spTree>
    <p:extLst>
      <p:ext uri="{BB962C8B-B14F-4D97-AF65-F5344CB8AC3E}">
        <p14:creationId xmlns:p14="http://schemas.microsoft.com/office/powerpoint/2010/main" val="28565134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2300" y="0"/>
            <a:ext cx="13065800" cy="8229600"/>
          </a:xfrm>
          <a:prstGeom prst="rect">
            <a:avLst/>
          </a:prstGeom>
        </p:spPr>
      </p:pic>
    </p:spTree>
    <p:extLst>
      <p:ext uri="{BB962C8B-B14F-4D97-AF65-F5344CB8AC3E}">
        <p14:creationId xmlns:p14="http://schemas.microsoft.com/office/powerpoint/2010/main" val="19244012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1" y="485088"/>
            <a:ext cx="8138159" cy="6850700"/>
          </a:xfrm>
          <a:prstGeom prst="rect">
            <a:avLst/>
          </a:prstGeom>
        </p:spPr>
      </p:pic>
      <p:sp>
        <p:nvSpPr>
          <p:cNvPr id="3" name="Rectangle 2"/>
          <p:cNvSpPr/>
          <p:nvPr/>
        </p:nvSpPr>
        <p:spPr>
          <a:xfrm>
            <a:off x="2286000" y="7772979"/>
            <a:ext cx="10149840" cy="400110"/>
          </a:xfrm>
          <a:prstGeom prst="rect">
            <a:avLst/>
          </a:prstGeom>
        </p:spPr>
        <p:txBody>
          <a:bodyPr wrap="square">
            <a:spAutoFit/>
          </a:bodyPr>
          <a:lstStyle/>
          <a:p>
            <a:pPr marL="0" marR="0" lvl="0" indent="0" algn="ctr" defTabSz="109723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Source: </a:t>
            </a:r>
            <a:r>
              <a:rPr kumimoji="0" lang="en-US" sz="2000" b="0" i="1" u="none" strike="noStrike" kern="1200" cap="none" spc="0" normalizeH="0" baseline="0" noProof="0" dirty="0">
                <a:ln>
                  <a:noFill/>
                </a:ln>
                <a:solidFill>
                  <a:srgbClr val="4D4D4D"/>
                </a:solidFill>
                <a:effectLst/>
                <a:uLnTx/>
                <a:uFillTx/>
                <a:latin typeface="Merriweather Light"/>
                <a:ea typeface="ＭＳ Ｐゴシック" charset="0"/>
                <a:cs typeface="+mn-cs"/>
              </a:rPr>
              <a:t>The Big Book of Dashboards</a:t>
            </a: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 </a:t>
            </a:r>
            <a:r>
              <a:rPr kumimoji="0" lang="en-US" sz="2000" b="0" i="0" u="none" strike="noStrike" kern="1200" cap="none" spc="0" normalizeH="0" baseline="0" noProof="0" dirty="0" smtClean="0">
                <a:ln>
                  <a:noFill/>
                </a:ln>
                <a:solidFill>
                  <a:srgbClr val="4D4D4D"/>
                </a:solidFill>
                <a:effectLst/>
                <a:uLnTx/>
                <a:uFillTx/>
                <a:latin typeface="Merriweather Light"/>
                <a:ea typeface="ＭＳ Ｐゴシック" charset="0"/>
                <a:cs typeface="+mn-cs"/>
              </a:rPr>
              <a:t>(Figure 9.9)</a:t>
            </a:r>
            <a:endPar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endParaRPr>
          </a:p>
        </p:txBody>
      </p:sp>
    </p:spTree>
    <p:extLst>
      <p:ext uri="{BB962C8B-B14F-4D97-AF65-F5344CB8AC3E}">
        <p14:creationId xmlns:p14="http://schemas.microsoft.com/office/powerpoint/2010/main" val="5936329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412" y="436880"/>
            <a:ext cx="8307589" cy="6884808"/>
          </a:xfrm>
          <a:prstGeom prst="rect">
            <a:avLst/>
          </a:prstGeom>
        </p:spPr>
      </p:pic>
      <p:sp>
        <p:nvSpPr>
          <p:cNvPr id="3" name="Rectangle 2"/>
          <p:cNvSpPr/>
          <p:nvPr/>
        </p:nvSpPr>
        <p:spPr>
          <a:xfrm>
            <a:off x="2286000" y="7772979"/>
            <a:ext cx="10149840" cy="400110"/>
          </a:xfrm>
          <a:prstGeom prst="rect">
            <a:avLst/>
          </a:prstGeom>
        </p:spPr>
        <p:txBody>
          <a:bodyPr wrap="square">
            <a:spAutoFit/>
          </a:bodyPr>
          <a:lstStyle/>
          <a:p>
            <a:pPr marL="0" marR="0" lvl="0" indent="0" algn="ctr" defTabSz="109723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Source: </a:t>
            </a:r>
            <a:r>
              <a:rPr kumimoji="0" lang="en-US" sz="2000" b="0" i="1" u="none" strike="noStrike" kern="1200" cap="none" spc="0" normalizeH="0" baseline="0" noProof="0" dirty="0">
                <a:ln>
                  <a:noFill/>
                </a:ln>
                <a:solidFill>
                  <a:srgbClr val="4D4D4D"/>
                </a:solidFill>
                <a:effectLst/>
                <a:uLnTx/>
                <a:uFillTx/>
                <a:latin typeface="Merriweather Light"/>
                <a:ea typeface="ＭＳ Ｐゴシック" charset="0"/>
                <a:cs typeface="+mn-cs"/>
              </a:rPr>
              <a:t>The Big Book of Dashboards</a:t>
            </a: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 </a:t>
            </a:r>
            <a:r>
              <a:rPr kumimoji="0" lang="en-US" sz="2000" b="0" i="0" u="none" strike="noStrike" kern="1200" cap="none" spc="0" normalizeH="0" baseline="0" noProof="0" dirty="0" smtClean="0">
                <a:ln>
                  <a:noFill/>
                </a:ln>
                <a:solidFill>
                  <a:srgbClr val="4D4D4D"/>
                </a:solidFill>
                <a:effectLst/>
                <a:uLnTx/>
                <a:uFillTx/>
                <a:latin typeface="Merriweather Light"/>
                <a:ea typeface="ＭＳ Ｐゴシック" charset="0"/>
                <a:cs typeface="+mn-cs"/>
              </a:rPr>
              <a:t>(Figure 9.10)</a:t>
            </a:r>
            <a:endPar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endParaRPr>
          </a:p>
        </p:txBody>
      </p:sp>
    </p:spTree>
    <p:extLst>
      <p:ext uri="{BB962C8B-B14F-4D97-AF65-F5344CB8AC3E}">
        <p14:creationId xmlns:p14="http://schemas.microsoft.com/office/powerpoint/2010/main" val="38955999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1" y="469815"/>
            <a:ext cx="8412479" cy="6908971"/>
          </a:xfrm>
          <a:prstGeom prst="rect">
            <a:avLst/>
          </a:prstGeom>
        </p:spPr>
      </p:pic>
      <p:sp>
        <p:nvSpPr>
          <p:cNvPr id="3" name="Rectangle 2"/>
          <p:cNvSpPr/>
          <p:nvPr/>
        </p:nvSpPr>
        <p:spPr>
          <a:xfrm>
            <a:off x="2286000" y="7772979"/>
            <a:ext cx="10149840" cy="400110"/>
          </a:xfrm>
          <a:prstGeom prst="rect">
            <a:avLst/>
          </a:prstGeom>
        </p:spPr>
        <p:txBody>
          <a:bodyPr wrap="square">
            <a:spAutoFit/>
          </a:bodyPr>
          <a:lstStyle/>
          <a:p>
            <a:pPr marL="0" marR="0" lvl="0" indent="0" algn="ctr" defTabSz="109723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Source: </a:t>
            </a:r>
            <a:r>
              <a:rPr kumimoji="0" lang="en-US" sz="2000" b="0" i="1" u="none" strike="noStrike" kern="1200" cap="none" spc="0" normalizeH="0" baseline="0" noProof="0" dirty="0">
                <a:ln>
                  <a:noFill/>
                </a:ln>
                <a:solidFill>
                  <a:srgbClr val="4D4D4D"/>
                </a:solidFill>
                <a:effectLst/>
                <a:uLnTx/>
                <a:uFillTx/>
                <a:latin typeface="Merriweather Light"/>
                <a:ea typeface="ＭＳ Ｐゴシック" charset="0"/>
                <a:cs typeface="+mn-cs"/>
              </a:rPr>
              <a:t>The Big Book of Dashboards</a:t>
            </a: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 </a:t>
            </a:r>
            <a:r>
              <a:rPr kumimoji="0" lang="en-US" sz="2000" b="0" i="0" u="none" strike="noStrike" kern="1200" cap="none" spc="0" normalizeH="0" baseline="0" noProof="0" dirty="0" smtClean="0">
                <a:ln>
                  <a:noFill/>
                </a:ln>
                <a:solidFill>
                  <a:srgbClr val="4D4D4D"/>
                </a:solidFill>
                <a:effectLst/>
                <a:uLnTx/>
                <a:uFillTx/>
                <a:latin typeface="Merriweather Light"/>
                <a:ea typeface="ＭＳ Ｐゴシック" charset="0"/>
                <a:cs typeface="+mn-cs"/>
              </a:rPr>
              <a:t>(Figure 9.11)</a:t>
            </a:r>
            <a:endPar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endParaRPr>
          </a:p>
        </p:txBody>
      </p:sp>
    </p:spTree>
    <p:extLst>
      <p:ext uri="{BB962C8B-B14F-4D97-AF65-F5344CB8AC3E}">
        <p14:creationId xmlns:p14="http://schemas.microsoft.com/office/powerpoint/2010/main" val="953335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53317" y="103951"/>
            <a:ext cx="7323767" cy="7503349"/>
          </a:xfrm>
          <a:prstGeom prst="rect">
            <a:avLst/>
          </a:prstGeom>
        </p:spPr>
      </p:pic>
      <p:sp>
        <p:nvSpPr>
          <p:cNvPr id="3" name="Rectangle 2"/>
          <p:cNvSpPr/>
          <p:nvPr/>
        </p:nvSpPr>
        <p:spPr>
          <a:xfrm>
            <a:off x="2286000" y="7772979"/>
            <a:ext cx="10149840" cy="400110"/>
          </a:xfrm>
          <a:prstGeom prst="rect">
            <a:avLst/>
          </a:prstGeom>
        </p:spPr>
        <p:txBody>
          <a:bodyPr wrap="square">
            <a:spAutoFit/>
          </a:bodyPr>
          <a:lstStyle/>
          <a:p>
            <a:pPr marL="0" marR="0" lvl="0" indent="0" algn="ctr" defTabSz="109723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Source: </a:t>
            </a:r>
            <a:r>
              <a:rPr kumimoji="0" lang="en-US" sz="2000" b="0" i="1" u="none" strike="noStrike" kern="1200" cap="none" spc="0" normalizeH="0" baseline="0" noProof="0" dirty="0">
                <a:ln>
                  <a:noFill/>
                </a:ln>
                <a:solidFill>
                  <a:srgbClr val="4D4D4D"/>
                </a:solidFill>
                <a:effectLst/>
                <a:uLnTx/>
                <a:uFillTx/>
                <a:latin typeface="Merriweather Light"/>
                <a:ea typeface="ＭＳ Ｐゴシック" charset="0"/>
                <a:cs typeface="+mn-cs"/>
              </a:rPr>
              <a:t>The Big Book of Dashboards</a:t>
            </a:r>
            <a:r>
              <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rPr>
              <a:t> </a:t>
            </a:r>
            <a:r>
              <a:rPr kumimoji="0" lang="en-US" sz="2000" b="0" i="0" u="none" strike="noStrike" kern="1200" cap="none" spc="0" normalizeH="0" baseline="0" noProof="0" dirty="0" smtClean="0">
                <a:ln>
                  <a:noFill/>
                </a:ln>
                <a:solidFill>
                  <a:srgbClr val="4D4D4D"/>
                </a:solidFill>
                <a:effectLst/>
                <a:uLnTx/>
                <a:uFillTx/>
                <a:latin typeface="Merriweather Light"/>
                <a:ea typeface="ＭＳ Ｐゴシック" charset="0"/>
                <a:cs typeface="+mn-cs"/>
              </a:rPr>
              <a:t>(Figure 9.12)</a:t>
            </a:r>
            <a:endParaRPr kumimoji="0" lang="en-US" sz="2000" b="0" i="0" u="none" strike="noStrike" kern="1200" cap="none" spc="0" normalizeH="0" baseline="0" noProof="0" dirty="0">
              <a:ln>
                <a:noFill/>
              </a:ln>
              <a:solidFill>
                <a:srgbClr val="4D4D4D"/>
              </a:solidFill>
              <a:effectLst/>
              <a:uLnTx/>
              <a:uFillTx/>
              <a:latin typeface="Merriweather Light"/>
              <a:ea typeface="ＭＳ Ｐゴシック" charset="0"/>
              <a:cs typeface="+mn-cs"/>
            </a:endParaRPr>
          </a:p>
        </p:txBody>
      </p:sp>
    </p:spTree>
    <p:extLst>
      <p:ext uri="{BB962C8B-B14F-4D97-AF65-F5344CB8AC3E}">
        <p14:creationId xmlns:p14="http://schemas.microsoft.com/office/powerpoint/2010/main" val="241630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15663"/>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smtClean="0">
                <a:latin typeface="Calibri" pitchFamily="34" charset="0"/>
                <a:cs typeface="Calibri" pitchFamily="34" charset="0"/>
              </a:rPr>
              <a:t>Kroger Investor Fact Book</a:t>
            </a:r>
          </a:p>
        </p:txBody>
      </p:sp>
    </p:spTree>
    <p:extLst>
      <p:ext uri="{BB962C8B-B14F-4D97-AF65-F5344CB8AC3E}">
        <p14:creationId xmlns:p14="http://schemas.microsoft.com/office/powerpoint/2010/main" val="2955631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2014660" y="822960"/>
            <a:ext cx="10604060" cy="6675120"/>
          </a:xfrm>
          <a:prstGeom prst="rect">
            <a:avLst/>
          </a:prstGeom>
        </p:spPr>
      </p:pic>
    </p:spTree>
    <p:extLst>
      <p:ext uri="{BB962C8B-B14F-4D97-AF65-F5344CB8AC3E}">
        <p14:creationId xmlns:p14="http://schemas.microsoft.com/office/powerpoint/2010/main" val="10371920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p:cNvSpPr>
          <p:nvPr/>
        </p:nvSpPr>
        <p:spPr bwMode="auto">
          <a:xfrm>
            <a:off x="11249439" y="7938052"/>
            <a:ext cx="3380961" cy="38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500" dirty="0">
                <a:solidFill>
                  <a:schemeClr val="accent5"/>
                </a:solidFill>
                <a:latin typeface="Calibri" pitchFamily="34" charset="0"/>
                <a:cs typeface="Calibri" pitchFamily="34" charset="0"/>
              </a:rPr>
              <a:t>Source: 2011 Kroger Fact Book – Page 29</a:t>
            </a:r>
            <a:endParaRPr lang="en-US" sz="1500" i="1" u="sng" dirty="0">
              <a:solidFill>
                <a:schemeClr val="accent5"/>
              </a:solidFill>
              <a:latin typeface="Calibri" pitchFamily="34" charset="0"/>
              <a:cs typeface="Calibr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20" y="0"/>
            <a:ext cx="14054503" cy="718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68945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70" y="457201"/>
            <a:ext cx="14065291" cy="716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p:cNvSpPr>
          <p:nvPr/>
        </p:nvSpPr>
        <p:spPr bwMode="auto">
          <a:xfrm>
            <a:off x="11249439" y="7938052"/>
            <a:ext cx="3380961" cy="38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500" dirty="0">
                <a:solidFill>
                  <a:schemeClr val="accent5"/>
                </a:solidFill>
                <a:latin typeface="Calibri" pitchFamily="34" charset="0"/>
                <a:cs typeface="Calibri" pitchFamily="34" charset="0"/>
              </a:rPr>
              <a:t>Source: 2011 Kroger Fact Book – Page 29</a:t>
            </a:r>
            <a:endParaRPr lang="en-US" sz="1500" i="1" u="sng" dirty="0">
              <a:solidFill>
                <a:schemeClr val="accent5"/>
              </a:solidFill>
              <a:latin typeface="Calibri" pitchFamily="34" charset="0"/>
              <a:cs typeface="Calibri" pitchFamily="34" charset="0"/>
            </a:endParaRPr>
          </a:p>
        </p:txBody>
      </p:sp>
    </p:spTree>
    <p:extLst>
      <p:ext uri="{BB962C8B-B14F-4D97-AF65-F5344CB8AC3E}">
        <p14:creationId xmlns:p14="http://schemas.microsoft.com/office/powerpoint/2010/main" val="36068782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34640" y="822960"/>
            <a:ext cx="9052560" cy="683264"/>
          </a:xfrm>
          <a:prstGeom prst="rect">
            <a:avLst/>
          </a:prstGeom>
          <a:noFill/>
        </p:spPr>
        <p:txBody>
          <a:bodyPr wrap="square" rtlCol="0">
            <a:spAutoFit/>
          </a:bodyPr>
          <a:lstStyle/>
          <a:p>
            <a:pPr algn="ctr"/>
            <a:r>
              <a:rPr lang="en-US" sz="3840" b="1" dirty="0">
                <a:solidFill>
                  <a:srgbClr val="4D4D4D"/>
                </a:solidFill>
                <a:latin typeface="+mj-lt"/>
                <a:ea typeface="Verdana" pitchFamily="34" charset="0"/>
                <a:cs typeface="Verdana" pitchFamily="34" charset="0"/>
              </a:rPr>
              <a:t>Kroger Pharmacy Growth?</a:t>
            </a:r>
          </a:p>
        </p:txBody>
      </p:sp>
      <p:sp>
        <p:nvSpPr>
          <p:cNvPr id="2" name="TextBox 1"/>
          <p:cNvSpPr txBox="1"/>
          <p:nvPr/>
        </p:nvSpPr>
        <p:spPr>
          <a:xfrm>
            <a:off x="395546" y="2644224"/>
            <a:ext cx="9843768" cy="461665"/>
          </a:xfrm>
          <a:prstGeom prst="rect">
            <a:avLst/>
          </a:prstGeom>
          <a:noFill/>
        </p:spPr>
        <p:txBody>
          <a:bodyPr wrap="square" rtlCol="0">
            <a:spAutoFit/>
          </a:bodyPr>
          <a:lstStyle/>
          <a:p>
            <a:r>
              <a:rPr lang="en-US" sz="2400" b="1" dirty="0">
                <a:solidFill>
                  <a:srgbClr val="4D4D4D"/>
                </a:solidFill>
                <a:latin typeface="+mn-lt"/>
              </a:rPr>
              <a:t>What the data actually shows:</a:t>
            </a:r>
          </a:p>
        </p:txBody>
      </p:sp>
      <p:grpSp>
        <p:nvGrpSpPr>
          <p:cNvPr id="4" name="Group 3"/>
          <p:cNvGrpSpPr/>
          <p:nvPr/>
        </p:nvGrpSpPr>
        <p:grpSpPr>
          <a:xfrm>
            <a:off x="395546" y="3272246"/>
            <a:ext cx="13948736" cy="2483758"/>
            <a:chOff x="395546" y="3729437"/>
            <a:chExt cx="13948736" cy="2483758"/>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46" y="3729437"/>
              <a:ext cx="13761361" cy="231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a:spLocks noChangeAspect="1"/>
            </p:cNvSpPr>
            <p:nvPr/>
          </p:nvSpPr>
          <p:spPr>
            <a:xfrm>
              <a:off x="6512368" y="4279983"/>
              <a:ext cx="2071194" cy="1884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srgbClr val="FFFFFF"/>
                </a:solidFill>
              </a:endParaRPr>
            </a:p>
          </p:txBody>
        </p:sp>
        <p:sp>
          <p:nvSpPr>
            <p:cNvPr id="7" name="Oval 6"/>
            <p:cNvSpPr>
              <a:spLocks noChangeAspect="1"/>
            </p:cNvSpPr>
            <p:nvPr/>
          </p:nvSpPr>
          <p:spPr>
            <a:xfrm>
              <a:off x="12273088" y="4328560"/>
              <a:ext cx="2071194" cy="18846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srgbClr val="FFFFFF"/>
                </a:solidFill>
              </a:endParaRPr>
            </a:p>
          </p:txBody>
        </p:sp>
      </p:grpSp>
    </p:spTree>
    <p:extLst>
      <p:ext uri="{BB962C8B-B14F-4D97-AF65-F5344CB8AC3E}">
        <p14:creationId xmlns:p14="http://schemas.microsoft.com/office/powerpoint/2010/main" val="34179256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34640" y="822960"/>
            <a:ext cx="9052560" cy="683264"/>
          </a:xfrm>
          <a:prstGeom prst="rect">
            <a:avLst/>
          </a:prstGeom>
          <a:noFill/>
        </p:spPr>
        <p:txBody>
          <a:bodyPr wrap="square" rtlCol="0">
            <a:spAutoFit/>
          </a:bodyPr>
          <a:lstStyle/>
          <a:p>
            <a:pPr algn="ctr"/>
            <a:r>
              <a:rPr lang="en-US" sz="3840" b="1" dirty="0">
                <a:solidFill>
                  <a:srgbClr val="4D4D4D"/>
                </a:solidFill>
                <a:latin typeface="+mj-lt"/>
                <a:ea typeface="Verdana" pitchFamily="34" charset="0"/>
                <a:cs typeface="Verdana" pitchFamily="34" charset="0"/>
              </a:rPr>
              <a:t>The Real Story</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0" y="2103120"/>
            <a:ext cx="9483276" cy="5447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8066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34640" y="822960"/>
            <a:ext cx="9052560" cy="683264"/>
          </a:xfrm>
          <a:prstGeom prst="rect">
            <a:avLst/>
          </a:prstGeom>
          <a:noFill/>
        </p:spPr>
        <p:txBody>
          <a:bodyPr wrap="square" rtlCol="0">
            <a:spAutoFit/>
          </a:bodyPr>
          <a:lstStyle/>
          <a:p>
            <a:pPr algn="ctr"/>
            <a:r>
              <a:rPr lang="en-US" sz="3840" b="1" dirty="0">
                <a:solidFill>
                  <a:srgbClr val="4D4D4D"/>
                </a:solidFill>
                <a:latin typeface="+mj-lt"/>
                <a:ea typeface="Verdana" pitchFamily="34" charset="0"/>
                <a:cs typeface="Verdana" pitchFamily="34" charset="0"/>
              </a:rPr>
              <a:t>The Real Story</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1" y="2011680"/>
            <a:ext cx="9574669" cy="550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00822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67" y="537268"/>
            <a:ext cx="14143703" cy="7207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p:cNvSpPr>
          <p:nvPr/>
        </p:nvSpPr>
        <p:spPr bwMode="auto">
          <a:xfrm>
            <a:off x="11249439" y="7938052"/>
            <a:ext cx="3380961" cy="385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1500" dirty="0">
                <a:solidFill>
                  <a:schemeClr val="accent5"/>
                </a:solidFill>
                <a:latin typeface="Calibri" pitchFamily="34" charset="0"/>
                <a:cs typeface="Calibri" pitchFamily="34" charset="0"/>
              </a:rPr>
              <a:t>Source: 2011 Kroger Fact Book – Page 29</a:t>
            </a:r>
            <a:endParaRPr lang="en-US" sz="1500" i="1" u="sng" dirty="0">
              <a:solidFill>
                <a:schemeClr val="accent5"/>
              </a:solidFill>
              <a:latin typeface="Calibri" pitchFamily="34" charset="0"/>
              <a:cs typeface="Calibri" pitchFamily="34" charset="0"/>
            </a:endParaRPr>
          </a:p>
        </p:txBody>
      </p:sp>
    </p:spTree>
    <p:extLst>
      <p:ext uri="{BB962C8B-B14F-4D97-AF65-F5344CB8AC3E}">
        <p14:creationId xmlns:p14="http://schemas.microsoft.com/office/powerpoint/2010/main" val="30232222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34640" y="822960"/>
            <a:ext cx="9052560" cy="683264"/>
          </a:xfrm>
          <a:prstGeom prst="rect">
            <a:avLst/>
          </a:prstGeom>
          <a:noFill/>
        </p:spPr>
        <p:txBody>
          <a:bodyPr wrap="square" rtlCol="0">
            <a:spAutoFit/>
          </a:bodyPr>
          <a:lstStyle/>
          <a:p>
            <a:pPr algn="ctr"/>
            <a:r>
              <a:rPr lang="en-US" sz="3840" b="1" dirty="0">
                <a:solidFill>
                  <a:srgbClr val="4D4D4D"/>
                </a:solidFill>
                <a:latin typeface="+mj-lt"/>
                <a:ea typeface="Verdana" pitchFamily="34" charset="0"/>
                <a:cs typeface="Verdana" pitchFamily="34" charset="0"/>
              </a:rPr>
              <a:t>What is the real message?</a:t>
            </a:r>
          </a:p>
        </p:txBody>
      </p:sp>
      <p:sp>
        <p:nvSpPr>
          <p:cNvPr id="4" name="Content Placeholder 5"/>
          <p:cNvSpPr txBox="1">
            <a:spLocks/>
          </p:cNvSpPr>
          <p:nvPr/>
        </p:nvSpPr>
        <p:spPr>
          <a:xfrm>
            <a:off x="2044066" y="1721006"/>
            <a:ext cx="9643140" cy="3846233"/>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685800" indent="-617220">
              <a:buFont typeface="+mj-lt"/>
              <a:buAutoNum type="arabicPeriod"/>
            </a:pPr>
            <a:r>
              <a:rPr lang="en-US" sz="3360" dirty="0">
                <a:solidFill>
                  <a:srgbClr val="4D4D4D">
                    <a:lumMod val="75000"/>
                  </a:srgbClr>
                </a:solidFill>
                <a:latin typeface="+mn-lt"/>
                <a:cs typeface="Calibri" pitchFamily="34" charset="0"/>
              </a:rPr>
              <a:t>From 2007 to 2010 Kroger closed stores that don’t have pharmacies thus increasing the % of stores with a pharmacy.</a:t>
            </a:r>
          </a:p>
          <a:p>
            <a:pPr marL="685800" indent="-617220">
              <a:buFont typeface="+mj-lt"/>
              <a:buAutoNum type="arabicPeriod"/>
            </a:pPr>
            <a:endParaRPr lang="en-US" sz="3360" dirty="0">
              <a:solidFill>
                <a:srgbClr val="4D4D4D">
                  <a:lumMod val="75000"/>
                </a:srgbClr>
              </a:solidFill>
              <a:latin typeface="+mn-lt"/>
              <a:cs typeface="Calibri" pitchFamily="34" charset="0"/>
            </a:endParaRPr>
          </a:p>
          <a:p>
            <a:pPr marL="685800" indent="-617220">
              <a:buFont typeface="+mj-lt"/>
              <a:buAutoNum type="arabicPeriod"/>
            </a:pPr>
            <a:r>
              <a:rPr lang="en-US" sz="3360" dirty="0">
                <a:solidFill>
                  <a:srgbClr val="4D4D4D">
                    <a:lumMod val="75000"/>
                  </a:srgbClr>
                </a:solidFill>
                <a:latin typeface="+mn-lt"/>
                <a:cs typeface="Calibri" pitchFamily="34" charset="0"/>
              </a:rPr>
              <a:t>Kroger has increased Pharmacy Sales from $6.5B to $7.3B with fewer stores and fewer pharmacies</a:t>
            </a:r>
          </a:p>
        </p:txBody>
      </p:sp>
      <p:sp>
        <p:nvSpPr>
          <p:cNvPr id="5" name="TextBox 4"/>
          <p:cNvSpPr txBox="1"/>
          <p:nvPr/>
        </p:nvSpPr>
        <p:spPr>
          <a:xfrm>
            <a:off x="1874520" y="5567239"/>
            <a:ext cx="10972800" cy="978729"/>
          </a:xfrm>
          <a:prstGeom prst="rect">
            <a:avLst/>
          </a:prstGeom>
          <a:noFill/>
        </p:spPr>
        <p:txBody>
          <a:bodyPr wrap="square" rtlCol="0">
            <a:spAutoFit/>
          </a:bodyPr>
          <a:lstStyle/>
          <a:p>
            <a:pPr algn="ctr"/>
            <a:r>
              <a:rPr lang="en-US" sz="2880" b="1" dirty="0">
                <a:solidFill>
                  <a:srgbClr val="4D4D4D"/>
                </a:solidFill>
                <a:latin typeface="+mn-lt"/>
                <a:ea typeface="Verdana" pitchFamily="34" charset="0"/>
                <a:cs typeface="Verdana" pitchFamily="34" charset="0"/>
              </a:rPr>
              <a:t>They missed a very compelling Story</a:t>
            </a:r>
          </a:p>
          <a:p>
            <a:pPr algn="ctr"/>
            <a:r>
              <a:rPr lang="en-US" sz="2880" dirty="0">
                <a:solidFill>
                  <a:srgbClr val="4D4D4D">
                    <a:lumMod val="75000"/>
                  </a:srgbClr>
                </a:solidFill>
                <a:latin typeface="+mn-lt"/>
                <a:cs typeface="Calibri" pitchFamily="34" charset="0"/>
              </a:rPr>
              <a:t>12% increase in Sales with Lower Costs!</a:t>
            </a:r>
          </a:p>
        </p:txBody>
      </p:sp>
    </p:spTree>
    <p:extLst>
      <p:ext uri="{BB962C8B-B14F-4D97-AF65-F5344CB8AC3E}">
        <p14:creationId xmlns:p14="http://schemas.microsoft.com/office/powerpoint/2010/main" val="11120382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15663"/>
          </a:xfrm>
        </p:spPr>
        <p:txBody>
          <a:bodyPr/>
          <a:lstStyle/>
          <a:p>
            <a:pPr marL="68580" indent="0">
              <a:buNone/>
            </a:pPr>
            <a:r>
              <a:rPr lang="en-US" dirty="0" smtClean="0">
                <a:latin typeface="Calibri" pitchFamily="34" charset="0"/>
                <a:cs typeface="Calibri" pitchFamily="34" charset="0"/>
              </a:rPr>
              <a:t>Just for Fun</a:t>
            </a:r>
            <a:endParaRPr lang="en-US" dirty="0">
              <a:latin typeface="Calibri" pitchFamily="34" charset="0"/>
              <a:cs typeface="Calibri" pitchFamily="34" charset="0"/>
            </a:endParaRPr>
          </a:p>
          <a:p>
            <a:pPr marL="68580"/>
            <a:r>
              <a:rPr lang="en-US" sz="3000" dirty="0" err="1" smtClean="0">
                <a:latin typeface="Calibri" pitchFamily="34" charset="0"/>
                <a:cs typeface="Calibri" pitchFamily="34" charset="0"/>
              </a:rPr>
              <a:t>OkCupid</a:t>
            </a:r>
            <a:endParaRPr lang="en-US" sz="3000" dirty="0" smtClean="0">
              <a:latin typeface="Calibri" pitchFamily="34" charset="0"/>
              <a:cs typeface="Calibri" pitchFamily="34" charset="0"/>
            </a:endParaRPr>
          </a:p>
        </p:txBody>
      </p:sp>
    </p:spTree>
    <p:extLst>
      <p:ext uri="{BB962C8B-B14F-4D97-AF65-F5344CB8AC3E}">
        <p14:creationId xmlns:p14="http://schemas.microsoft.com/office/powerpoint/2010/main" val="1761350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408" y="2"/>
            <a:ext cx="8041232" cy="8740470"/>
          </a:xfrm>
          <a:prstGeom prst="rect">
            <a:avLst/>
          </a:prstGeom>
        </p:spPr>
      </p:pic>
    </p:spTree>
    <p:extLst>
      <p:ext uri="{BB962C8B-B14F-4D97-AF65-F5344CB8AC3E}">
        <p14:creationId xmlns:p14="http://schemas.microsoft.com/office/powerpoint/2010/main" val="14878782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00400" y="-59635"/>
            <a:ext cx="7626096" cy="8289235"/>
            <a:chOff x="3200400" y="-59635"/>
            <a:chExt cx="7626096" cy="828923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59635"/>
              <a:ext cx="7626096" cy="8289235"/>
            </a:xfrm>
            <a:prstGeom prst="rect">
              <a:avLst/>
            </a:prstGeom>
          </p:spPr>
        </p:pic>
        <p:cxnSp>
          <p:nvCxnSpPr>
            <p:cNvPr id="4" name="Straight Connector 3"/>
            <p:cNvCxnSpPr/>
            <p:nvPr/>
          </p:nvCxnSpPr>
          <p:spPr>
            <a:xfrm flipV="1">
              <a:off x="4754880" y="1097280"/>
              <a:ext cx="5394960" cy="3840480"/>
            </a:xfrm>
            <a:prstGeom prst="line">
              <a:avLst/>
            </a:prstGeom>
            <a:ln w="95250">
              <a:solidFill>
                <a:srgbClr val="2351B7"/>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754880" y="4663440"/>
              <a:ext cx="6071616" cy="2103120"/>
            </a:xfrm>
            <a:prstGeom prst="line">
              <a:avLst/>
            </a:prstGeom>
            <a:ln w="95250">
              <a:solidFill>
                <a:srgbClr val="2351B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373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21672" y="2938678"/>
            <a:ext cx="13245156" cy="553998"/>
          </a:xfrm>
        </p:spPr>
        <p:txBody>
          <a:bodyPr/>
          <a:lstStyle/>
          <a:p>
            <a:r>
              <a:rPr lang="en-US" dirty="0"/>
              <a:t>Compare &amp; </a:t>
            </a:r>
            <a:r>
              <a:rPr lang="en-US" dirty="0" smtClean="0"/>
              <a:t>Contrast</a:t>
            </a:r>
          </a:p>
        </p:txBody>
      </p:sp>
    </p:spTree>
    <p:extLst>
      <p:ext uri="{BB962C8B-B14F-4D97-AF65-F5344CB8AC3E}">
        <p14:creationId xmlns:p14="http://schemas.microsoft.com/office/powerpoint/2010/main" val="2659096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080" y="0"/>
            <a:ext cx="8046720" cy="8746434"/>
          </a:xfrm>
          <a:prstGeom prst="rect">
            <a:avLst/>
          </a:prstGeom>
        </p:spPr>
      </p:pic>
    </p:spTree>
    <p:extLst>
      <p:ext uri="{BB962C8B-B14F-4D97-AF65-F5344CB8AC3E}">
        <p14:creationId xmlns:p14="http://schemas.microsoft.com/office/powerpoint/2010/main" val="17225963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1334" y="-91440"/>
            <a:ext cx="7794346" cy="8472115"/>
            <a:chOff x="3361334" y="-91440"/>
            <a:chExt cx="7794346" cy="847211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334" y="-91440"/>
              <a:ext cx="7794346" cy="8472115"/>
            </a:xfrm>
            <a:prstGeom prst="rect">
              <a:avLst/>
            </a:prstGeom>
          </p:spPr>
        </p:pic>
        <p:cxnSp>
          <p:nvCxnSpPr>
            <p:cNvPr id="4" name="Straight Connector 3"/>
            <p:cNvCxnSpPr/>
            <p:nvPr/>
          </p:nvCxnSpPr>
          <p:spPr>
            <a:xfrm flipV="1">
              <a:off x="4846320" y="1371600"/>
              <a:ext cx="6217920" cy="4480560"/>
            </a:xfrm>
            <a:prstGeom prst="line">
              <a:avLst/>
            </a:prstGeom>
            <a:ln w="95250">
              <a:solidFill>
                <a:srgbClr val="2351B7"/>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4846320" y="6766560"/>
              <a:ext cx="6217920" cy="91440"/>
            </a:xfrm>
            <a:prstGeom prst="line">
              <a:avLst/>
            </a:prstGeom>
            <a:ln w="95250">
              <a:solidFill>
                <a:srgbClr val="2351B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73697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1996232" y="499607"/>
            <a:ext cx="10607040" cy="1737360"/>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lgn="ctr">
              <a:buNone/>
            </a:pPr>
            <a:r>
              <a:rPr lang="en-US" sz="5280" dirty="0">
                <a:latin typeface="Calibri" pitchFamily="34" charset="0"/>
                <a:cs typeface="Calibri" pitchFamily="34" charset="0"/>
              </a:rPr>
              <a:t>“</a:t>
            </a:r>
            <a:r>
              <a:rPr lang="en-US" sz="5280" dirty="0">
                <a:latin typeface="+mj-lt"/>
                <a:cs typeface="Calibri" pitchFamily="34" charset="0"/>
              </a:rPr>
              <a:t>Don’t be Ugly By Accident!” </a:t>
            </a:r>
          </a:p>
          <a:p>
            <a:pPr marL="0" indent="0" algn="ctr">
              <a:buNone/>
            </a:pPr>
            <a:r>
              <a:rPr lang="en-US" sz="3800" dirty="0" err="1">
                <a:latin typeface="+mj-lt"/>
                <a:cs typeface="Calibri" pitchFamily="34" charset="0"/>
              </a:rPr>
              <a:t>OkCupid</a:t>
            </a:r>
            <a:r>
              <a:rPr lang="en-US" sz="3800" dirty="0">
                <a:latin typeface="+mj-lt"/>
                <a:cs typeface="Calibri" pitchFamily="34" charset="0"/>
              </a:rPr>
              <a:t> (blog.okcupid.com) </a:t>
            </a:r>
          </a:p>
          <a:p>
            <a:pPr lvl="1" algn="ctr"/>
            <a:endParaRPr lang="en-US" sz="2880" dirty="0">
              <a:latin typeface="Calibri" pitchFamily="34" charset="0"/>
              <a:cs typeface="Calibri" pitchFamily="34" charset="0"/>
            </a:endParaRPr>
          </a:p>
        </p:txBody>
      </p:sp>
      <p:sp>
        <p:nvSpPr>
          <p:cNvPr id="2" name="TextBox 1"/>
          <p:cNvSpPr txBox="1"/>
          <p:nvPr/>
        </p:nvSpPr>
        <p:spPr>
          <a:xfrm>
            <a:off x="2636312" y="2969586"/>
            <a:ext cx="9966960" cy="3046988"/>
          </a:xfrm>
          <a:prstGeom prst="rect">
            <a:avLst/>
          </a:prstGeom>
          <a:noFill/>
        </p:spPr>
        <p:txBody>
          <a:bodyPr wrap="square" rtlCol="0">
            <a:spAutoFit/>
          </a:bodyPr>
          <a:lstStyle/>
          <a:p>
            <a:pPr marL="411480" indent="-411480">
              <a:buFont typeface="Arial" pitchFamily="34" charset="0"/>
              <a:buChar char="•"/>
            </a:pPr>
            <a:r>
              <a:rPr lang="en-US" sz="3840" dirty="0">
                <a:solidFill>
                  <a:srgbClr val="4D4D4D"/>
                </a:solidFill>
                <a:latin typeface="Calibri" pitchFamily="34" charset="0"/>
              </a:rPr>
              <a:t>Collected 552,000 examples of users pictures</a:t>
            </a:r>
          </a:p>
          <a:p>
            <a:pPr marL="411480" indent="-411480">
              <a:buFont typeface="Arial" pitchFamily="34" charset="0"/>
              <a:buChar char="•"/>
            </a:pPr>
            <a:endParaRPr lang="en-US" sz="3840" dirty="0">
              <a:solidFill>
                <a:srgbClr val="4D4D4D"/>
              </a:solidFill>
              <a:latin typeface="Calibri" pitchFamily="34" charset="0"/>
            </a:endParaRPr>
          </a:p>
          <a:p>
            <a:pPr marL="411480" indent="-411480">
              <a:buFont typeface="Arial" pitchFamily="34" charset="0"/>
              <a:buChar char="•"/>
            </a:pPr>
            <a:r>
              <a:rPr lang="en-US" sz="3840" dirty="0">
                <a:solidFill>
                  <a:srgbClr val="4D4D4D"/>
                </a:solidFill>
                <a:latin typeface="Calibri" pitchFamily="34" charset="0"/>
              </a:rPr>
              <a:t>Asked people to rate their attractiveness</a:t>
            </a:r>
          </a:p>
          <a:p>
            <a:pPr marL="411480" indent="-411480">
              <a:buFont typeface="Arial" pitchFamily="34" charset="0"/>
              <a:buChar char="•"/>
            </a:pPr>
            <a:endParaRPr lang="en-US" sz="3840" dirty="0">
              <a:solidFill>
                <a:srgbClr val="4D4D4D"/>
              </a:solidFill>
              <a:latin typeface="Calibri" pitchFamily="34" charset="0"/>
            </a:endParaRPr>
          </a:p>
          <a:p>
            <a:pPr marL="411480" indent="-411480">
              <a:buFont typeface="Arial" pitchFamily="34" charset="0"/>
              <a:buChar char="•"/>
            </a:pPr>
            <a:r>
              <a:rPr lang="en-US" sz="3840" dirty="0">
                <a:solidFill>
                  <a:srgbClr val="4D4D4D"/>
                </a:solidFill>
                <a:latin typeface="Calibri" pitchFamily="34" charset="0"/>
              </a:rPr>
              <a:t>Compared with the data from the camera</a:t>
            </a:r>
          </a:p>
        </p:txBody>
      </p:sp>
    </p:spTree>
    <p:extLst>
      <p:ext uri="{BB962C8B-B14F-4D97-AF65-F5344CB8AC3E}">
        <p14:creationId xmlns:p14="http://schemas.microsoft.com/office/powerpoint/2010/main" val="21184045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237" y="393554"/>
            <a:ext cx="6852286" cy="7807453"/>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25457662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128"/>
          <a:stretch/>
        </p:blipFill>
        <p:spPr>
          <a:xfrm rot="5400000">
            <a:off x="4526764" y="809081"/>
            <a:ext cx="6021232" cy="7807453"/>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31915301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664" y="182880"/>
            <a:ext cx="9095977" cy="7853048"/>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31976284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64235"/>
            <a:ext cx="8138160" cy="7820401"/>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28987867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636" y="182880"/>
            <a:ext cx="8499128" cy="7863840"/>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35246357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412" y="274319"/>
            <a:ext cx="8349589" cy="7725479"/>
          </a:xfrm>
          <a:prstGeom prst="rect">
            <a:avLst/>
          </a:prstGeom>
        </p:spPr>
      </p:pic>
      <p:sp>
        <p:nvSpPr>
          <p:cNvPr id="4" name="TextBox 3"/>
          <p:cNvSpPr txBox="1"/>
          <p:nvPr/>
        </p:nvSpPr>
        <p:spPr>
          <a:xfrm>
            <a:off x="11582400" y="8039424"/>
            <a:ext cx="3339548"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OkCupid</a:t>
            </a:r>
            <a:r>
              <a:rPr lang="en-US" sz="1500" dirty="0">
                <a:solidFill>
                  <a:srgbClr val="4D4D4D"/>
                </a:solidFill>
                <a:latin typeface="+mn-lt"/>
              </a:rPr>
              <a:t> (blog.okcupid.com)</a:t>
            </a:r>
          </a:p>
        </p:txBody>
      </p:sp>
    </p:spTree>
    <p:extLst>
      <p:ext uri="{BB962C8B-B14F-4D97-AF65-F5344CB8AC3E}">
        <p14:creationId xmlns:p14="http://schemas.microsoft.com/office/powerpoint/2010/main" val="973821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386220" y="454549"/>
            <a:ext cx="10391774" cy="822960"/>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4400" dirty="0">
                <a:latin typeface="+mj-lt"/>
                <a:cs typeface="Calibri" pitchFamily="34" charset="0"/>
              </a:rPr>
              <a:t>What did we learn from </a:t>
            </a:r>
            <a:r>
              <a:rPr lang="en-US" sz="4400" dirty="0" err="1">
                <a:latin typeface="+mj-lt"/>
                <a:cs typeface="Calibri" pitchFamily="34" charset="0"/>
              </a:rPr>
              <a:t>OkCupid</a:t>
            </a:r>
            <a:r>
              <a:rPr lang="en-US" sz="4400" dirty="0">
                <a:latin typeface="+mj-lt"/>
                <a:cs typeface="Calibri" pitchFamily="34" charset="0"/>
              </a:rPr>
              <a:t>?</a:t>
            </a:r>
          </a:p>
          <a:p>
            <a:pPr lvl="1"/>
            <a:endParaRPr lang="en-US" sz="2880" dirty="0">
              <a:latin typeface="Calibri" pitchFamily="34" charset="0"/>
              <a:cs typeface="Calibri" pitchFamily="34" charset="0"/>
            </a:endParaRPr>
          </a:p>
        </p:txBody>
      </p:sp>
      <p:sp>
        <p:nvSpPr>
          <p:cNvPr id="6" name="Content Placeholder 5"/>
          <p:cNvSpPr txBox="1">
            <a:spLocks/>
          </p:cNvSpPr>
          <p:nvPr/>
        </p:nvSpPr>
        <p:spPr>
          <a:xfrm>
            <a:off x="386220" y="2200758"/>
            <a:ext cx="10391774" cy="1920240"/>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3600" dirty="0">
                <a:latin typeface="+mn-lt"/>
                <a:cs typeface="Calibri" pitchFamily="34" charset="0"/>
              </a:rPr>
              <a:t>Take your profile picture with an SLR camera without the flash at 6:30am or 5pm for your best chance of being considered attractive.</a:t>
            </a:r>
          </a:p>
          <a:p>
            <a:pPr marL="0" indent="0">
              <a:buNone/>
            </a:pPr>
            <a:endParaRPr lang="en-US" sz="3360" dirty="0">
              <a:latin typeface="+mn-lt"/>
              <a:cs typeface="Calibri" pitchFamily="34" charset="0"/>
            </a:endParaRPr>
          </a:p>
          <a:p>
            <a:pPr lvl="1"/>
            <a:endParaRPr lang="en-US" sz="2880" dirty="0">
              <a:latin typeface="Calibri" pitchFamily="34" charset="0"/>
              <a:cs typeface="Calibri" pitchFamily="34" charset="0"/>
            </a:endParaRPr>
          </a:p>
        </p:txBody>
      </p:sp>
    </p:spTree>
    <p:extLst>
      <p:ext uri="{BB962C8B-B14F-4D97-AF65-F5344CB8AC3E}">
        <p14:creationId xmlns:p14="http://schemas.microsoft.com/office/powerpoint/2010/main" val="380184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2543" y="1581150"/>
            <a:ext cx="14109637" cy="4552950"/>
          </a:xfrm>
          <a:prstGeom prst="rect">
            <a:avLst/>
          </a:prstGeom>
        </p:spPr>
      </p:pic>
    </p:spTree>
    <p:extLst>
      <p:ext uri="{BB962C8B-B14F-4D97-AF65-F5344CB8AC3E}">
        <p14:creationId xmlns:p14="http://schemas.microsoft.com/office/powerpoint/2010/main" val="39860217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type="body" sz="quarter" idx="11"/>
          </p:nvPr>
        </p:nvSpPr>
        <p:spPr>
          <a:xfrm>
            <a:off x="228906" y="2289321"/>
            <a:ext cx="13245156" cy="1024896"/>
          </a:xfrm>
        </p:spPr>
        <p:txBody>
          <a:bodyPr/>
          <a:lstStyle/>
          <a:p>
            <a:pPr marL="68580" indent="0">
              <a:buNone/>
            </a:pPr>
            <a:r>
              <a:rPr lang="en-US" dirty="0" smtClean="0">
                <a:latin typeface="Calibri" pitchFamily="34" charset="0"/>
                <a:cs typeface="Calibri" pitchFamily="34" charset="0"/>
              </a:rPr>
              <a:t>Real-World </a:t>
            </a:r>
            <a:r>
              <a:rPr lang="en-US" dirty="0">
                <a:latin typeface="Calibri" pitchFamily="34" charset="0"/>
                <a:cs typeface="Calibri" pitchFamily="34" charset="0"/>
              </a:rPr>
              <a:t>Example</a:t>
            </a:r>
          </a:p>
          <a:p>
            <a:pPr marL="68580"/>
            <a:r>
              <a:rPr lang="en-US" sz="3000" dirty="0">
                <a:latin typeface="Calibri" pitchFamily="34" charset="0"/>
                <a:cs typeface="Calibri" pitchFamily="34" charset="0"/>
              </a:rPr>
              <a:t>Hamilton County vs. Auditor’s Office</a:t>
            </a:r>
          </a:p>
        </p:txBody>
      </p:sp>
    </p:spTree>
    <p:extLst>
      <p:ext uri="{BB962C8B-B14F-4D97-AF65-F5344CB8AC3E}">
        <p14:creationId xmlns:p14="http://schemas.microsoft.com/office/powerpoint/2010/main" val="33582442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stretch>
            <a:fillRect/>
          </a:stretch>
        </p:blipFill>
        <p:spPr>
          <a:xfrm>
            <a:off x="1871396" y="139958"/>
            <a:ext cx="10935805" cy="4147661"/>
          </a:xfrm>
          <a:prstGeom prst="rect">
            <a:avLst/>
          </a:prstGeom>
        </p:spPr>
      </p:pic>
      <p:pic>
        <p:nvPicPr>
          <p:cNvPr id="7" name="Picture 6"/>
          <p:cNvPicPr>
            <a:picLocks noChangeAspect="1"/>
          </p:cNvPicPr>
          <p:nvPr/>
        </p:nvPicPr>
        <p:blipFill>
          <a:blip r:embed="rId4" cstate="print"/>
          <a:stretch>
            <a:fillRect/>
          </a:stretch>
        </p:blipFill>
        <p:spPr>
          <a:xfrm>
            <a:off x="3081130" y="4125417"/>
            <a:ext cx="8468141" cy="4223454"/>
          </a:xfrm>
          <a:prstGeom prst="rect">
            <a:avLst/>
          </a:prstGeom>
        </p:spPr>
      </p:pic>
    </p:spTree>
    <p:extLst>
      <p:ext uri="{BB962C8B-B14F-4D97-AF65-F5344CB8AC3E}">
        <p14:creationId xmlns:p14="http://schemas.microsoft.com/office/powerpoint/2010/main" val="5773487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40080"/>
            <a:ext cx="4019107" cy="704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934" y="640081"/>
            <a:ext cx="3642466" cy="704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479" y="914400"/>
            <a:ext cx="2319251" cy="637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2322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08310" y="53549"/>
            <a:ext cx="8468141" cy="4351182"/>
          </a:xfrm>
          <a:prstGeom prst="rect">
            <a:avLst/>
          </a:prstGeom>
          <a:noFill/>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21901" y="4374030"/>
            <a:ext cx="7981384" cy="3771320"/>
          </a:xfrm>
          <a:prstGeom prst="rect">
            <a:avLst/>
          </a:prstGeom>
          <a:noFill/>
        </p:spPr>
      </p:pic>
    </p:spTree>
    <p:extLst>
      <p:ext uri="{BB962C8B-B14F-4D97-AF65-F5344CB8AC3E}">
        <p14:creationId xmlns:p14="http://schemas.microsoft.com/office/powerpoint/2010/main" val="6057123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2419" y="1072783"/>
            <a:ext cx="14190554" cy="6445617"/>
          </a:xfrm>
          <a:prstGeom prst="rect">
            <a:avLst/>
          </a:prstGeom>
          <a:noFill/>
        </p:spPr>
      </p:pic>
    </p:spTree>
    <p:extLst>
      <p:ext uri="{BB962C8B-B14F-4D97-AF65-F5344CB8AC3E}">
        <p14:creationId xmlns:p14="http://schemas.microsoft.com/office/powerpoint/2010/main" val="18205821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01185" y="2726643"/>
            <a:ext cx="13245156" cy="577081"/>
          </a:xfrm>
        </p:spPr>
        <p:txBody>
          <a:bodyPr/>
          <a:lstStyle/>
          <a:p>
            <a:r>
              <a:rPr lang="en-US" dirty="0"/>
              <a:t>Exercise:</a:t>
            </a:r>
          </a:p>
        </p:txBody>
      </p:sp>
    </p:spTree>
    <p:extLst>
      <p:ext uri="{BB962C8B-B14F-4D97-AF65-F5344CB8AC3E}">
        <p14:creationId xmlns:p14="http://schemas.microsoft.com/office/powerpoint/2010/main" val="19212964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idx="4294967295"/>
          </p:nvPr>
        </p:nvSpPr>
        <p:spPr>
          <a:xfrm>
            <a:off x="2014330" y="1057207"/>
            <a:ext cx="9642475" cy="5400675"/>
          </a:xfrm>
        </p:spPr>
        <p:txBody>
          <a:bodyPr/>
          <a:lstStyle/>
          <a:p>
            <a:pPr marL="652462" lvl="1" indent="0" algn="ctr">
              <a:buNone/>
            </a:pPr>
            <a:r>
              <a:rPr lang="en-US" dirty="0">
                <a:latin typeface="Calibri" pitchFamily="34" charset="0"/>
                <a:cs typeface="Calibri" pitchFamily="34" charset="0"/>
              </a:rPr>
              <a:t>Hamilton County has hired you to create an alternative graph to argue the Auditor’s Position.</a:t>
            </a:r>
          </a:p>
          <a:p>
            <a:pPr lvl="1">
              <a:buFont typeface="Arial" panose="020B0604020202020204" pitchFamily="34" charset="0"/>
              <a:buChar char="•"/>
            </a:pPr>
            <a:r>
              <a:rPr lang="en-US" dirty="0">
                <a:latin typeface="Calibri" pitchFamily="34" charset="0"/>
                <a:cs typeface="Calibri" pitchFamily="34" charset="0"/>
              </a:rPr>
              <a:t>Can you use this same data to tell a completely different story?</a:t>
            </a:r>
          </a:p>
          <a:p>
            <a:pPr lvl="1">
              <a:buFont typeface="Arial" panose="020B0604020202020204" pitchFamily="34" charset="0"/>
              <a:buChar char="•"/>
            </a:pPr>
            <a:r>
              <a:rPr lang="en-US" dirty="0">
                <a:latin typeface="Calibri" pitchFamily="34" charset="0"/>
                <a:cs typeface="Calibri" pitchFamily="34" charset="0"/>
              </a:rPr>
              <a:t>Using the same data, design an alternative version for Hamilton County that tells a better looking story for them.</a:t>
            </a:r>
          </a:p>
        </p:txBody>
      </p:sp>
    </p:spTree>
    <p:extLst>
      <p:ext uri="{BB962C8B-B14F-4D97-AF65-F5344CB8AC3E}">
        <p14:creationId xmlns:p14="http://schemas.microsoft.com/office/powerpoint/2010/main" val="2144666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98576" y="1263283"/>
            <a:ext cx="11033794" cy="5011757"/>
          </a:xfrm>
          <a:prstGeom prst="rect">
            <a:avLst/>
          </a:prstGeom>
          <a:noFill/>
        </p:spPr>
      </p:pic>
    </p:spTree>
    <p:extLst>
      <p:ext uri="{BB962C8B-B14F-4D97-AF65-F5344CB8AC3E}">
        <p14:creationId xmlns:p14="http://schemas.microsoft.com/office/powerpoint/2010/main" val="37088708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txBox="1">
            <a:spLocks/>
          </p:cNvSpPr>
          <p:nvPr/>
        </p:nvSpPr>
        <p:spPr>
          <a:xfrm>
            <a:off x="3634326" y="977747"/>
            <a:ext cx="9643140" cy="5400713"/>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548640" lvl="1" indent="0">
              <a:buNone/>
            </a:pPr>
            <a:endParaRPr lang="en-US" sz="1200" dirty="0">
              <a:latin typeface="Calibri" pitchFamily="34" charset="0"/>
              <a:cs typeface="Calibri" pitchFamily="34" charset="0"/>
            </a:endParaRPr>
          </a:p>
          <a:p>
            <a:pPr marL="68580" indent="0">
              <a:buNone/>
            </a:pPr>
            <a:r>
              <a:rPr lang="en-US" sz="3360" dirty="0">
                <a:latin typeface="Calibri" pitchFamily="34" charset="0"/>
                <a:cs typeface="Calibri" pitchFamily="34" charset="0"/>
              </a:rPr>
              <a:t>Alternative #1:</a:t>
            </a:r>
          </a:p>
          <a:p>
            <a:pPr marL="548640" lvl="1" indent="0">
              <a:buNone/>
            </a:pPr>
            <a:r>
              <a:rPr lang="en-US" sz="2880" dirty="0">
                <a:latin typeface="Calibri" pitchFamily="34" charset="0"/>
                <a:cs typeface="Calibri" pitchFamily="34" charset="0"/>
              </a:rPr>
              <a:t>Use absolute # of employees instead of %</a:t>
            </a:r>
          </a:p>
          <a:p>
            <a:pPr marL="548640" lvl="1" indent="0">
              <a:buNone/>
            </a:pPr>
            <a:r>
              <a:rPr lang="en-US" sz="2880" dirty="0">
                <a:latin typeface="Calibri" pitchFamily="34" charset="0"/>
                <a:cs typeface="Calibri" pitchFamily="34" charset="0"/>
              </a:rPr>
              <a:t>375 FTE vs. only 108 (nearly 3.5x more)</a:t>
            </a:r>
          </a:p>
          <a:p>
            <a:pPr marL="548640" lvl="1" indent="0">
              <a:buNone/>
            </a:pPr>
            <a:r>
              <a:rPr lang="en-US" sz="2880" dirty="0">
                <a:latin typeface="Calibri" pitchFamily="34" charset="0"/>
                <a:cs typeface="Calibri" pitchFamily="34" charset="0"/>
              </a:rPr>
              <a:t>Graph total number reduced as comparison</a:t>
            </a:r>
          </a:p>
          <a:p>
            <a:pPr marL="548640" lvl="1" indent="0">
              <a:buNone/>
            </a:pPr>
            <a:endParaRPr lang="en-US" sz="2880" dirty="0">
              <a:latin typeface="Calibri" pitchFamily="34" charset="0"/>
              <a:cs typeface="Calibri" pitchFamily="34" charset="0"/>
            </a:endParaRPr>
          </a:p>
          <a:p>
            <a:pPr marL="68580" indent="0">
              <a:buNone/>
            </a:pPr>
            <a:r>
              <a:rPr lang="en-US" sz="3360" dirty="0">
                <a:latin typeface="Calibri" pitchFamily="34" charset="0"/>
                <a:cs typeface="Calibri" pitchFamily="34" charset="0"/>
              </a:rPr>
              <a:t>Alternative #2:</a:t>
            </a:r>
          </a:p>
          <a:p>
            <a:pPr marL="548640" lvl="1" indent="0">
              <a:buNone/>
            </a:pPr>
            <a:r>
              <a:rPr lang="en-US" sz="2880" dirty="0">
                <a:latin typeface="Calibri" pitchFamily="34" charset="0"/>
                <a:cs typeface="Calibri" pitchFamily="34" charset="0"/>
              </a:rPr>
              <a:t>Adjust time period</a:t>
            </a:r>
          </a:p>
          <a:p>
            <a:pPr marL="548640" lvl="1" indent="0">
              <a:buNone/>
            </a:pPr>
            <a:r>
              <a:rPr lang="en-US" sz="2880" dirty="0">
                <a:latin typeface="Calibri" pitchFamily="34" charset="0"/>
                <a:cs typeface="Calibri" pitchFamily="34" charset="0"/>
              </a:rPr>
              <a:t>Maximizes reduction for Hamilton County</a:t>
            </a:r>
          </a:p>
          <a:p>
            <a:pPr marL="548640" lvl="1" indent="0">
              <a:buNone/>
            </a:pPr>
            <a:r>
              <a:rPr lang="en-US" sz="2880" dirty="0">
                <a:latin typeface="Calibri" pitchFamily="34" charset="0"/>
                <a:cs typeface="Calibri" pitchFamily="34" charset="0"/>
              </a:rPr>
              <a:t>Since 2008 - 1,442 FTE reduced vs. only 13</a:t>
            </a:r>
          </a:p>
          <a:p>
            <a:pPr marL="548640" lvl="1" indent="0">
              <a:buNone/>
            </a:pPr>
            <a:endParaRPr lang="en-US" sz="2880" dirty="0">
              <a:latin typeface="Calibri" pitchFamily="34" charset="0"/>
              <a:cs typeface="Calibri" pitchFamily="34" charset="0"/>
            </a:endParaRPr>
          </a:p>
          <a:p>
            <a:pPr marL="548640" lvl="1" indent="0">
              <a:buNone/>
            </a:pPr>
            <a:endParaRPr lang="en-US" sz="2880" dirty="0">
              <a:latin typeface="Calibri" pitchFamily="34" charset="0"/>
              <a:cs typeface="Calibri" pitchFamily="34" charset="0"/>
            </a:endParaRPr>
          </a:p>
          <a:p>
            <a:pPr marL="548640" lvl="1" indent="0">
              <a:buNone/>
            </a:pPr>
            <a:endParaRPr lang="en-US" sz="2880" dirty="0">
              <a:latin typeface="Calibri" pitchFamily="34" charset="0"/>
              <a:cs typeface="Calibri" pitchFamily="34" charset="0"/>
            </a:endParaRPr>
          </a:p>
          <a:p>
            <a:pPr marL="548640" lvl="1" indent="0">
              <a:buNone/>
            </a:pPr>
            <a:endParaRPr lang="en-US" sz="2880" dirty="0">
              <a:latin typeface="Calibri" pitchFamily="34" charset="0"/>
              <a:cs typeface="Calibri" pitchFamily="34" charset="0"/>
            </a:endParaRPr>
          </a:p>
        </p:txBody>
      </p:sp>
    </p:spTree>
    <p:extLst>
      <p:ext uri="{BB962C8B-B14F-4D97-AF65-F5344CB8AC3E}">
        <p14:creationId xmlns:p14="http://schemas.microsoft.com/office/powerpoint/2010/main" val="10914577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98576" y="1263283"/>
            <a:ext cx="11033794" cy="5011757"/>
          </a:xfrm>
          <a:prstGeom prst="rect">
            <a:avLst/>
          </a:prstGeom>
          <a:noFill/>
        </p:spPr>
      </p:pic>
      <p:sp>
        <p:nvSpPr>
          <p:cNvPr id="3" name="Rectangle 2"/>
          <p:cNvSpPr/>
          <p:nvPr/>
        </p:nvSpPr>
        <p:spPr>
          <a:xfrm>
            <a:off x="3383280" y="2011680"/>
            <a:ext cx="6949440" cy="475488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srgbClr val="FFFFFF"/>
              </a:solidFill>
            </a:endParaRPr>
          </a:p>
        </p:txBody>
      </p:sp>
    </p:spTree>
    <p:extLst>
      <p:ext uri="{BB962C8B-B14F-4D97-AF65-F5344CB8AC3E}">
        <p14:creationId xmlns:p14="http://schemas.microsoft.com/office/powerpoint/2010/main" val="60752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ag of Mali.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075" y="4866838"/>
            <a:ext cx="4286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txBox="1">
            <a:spLocks/>
          </p:cNvSpPr>
          <p:nvPr/>
        </p:nvSpPr>
        <p:spPr>
          <a:xfrm>
            <a:off x="2027541" y="5846978"/>
            <a:ext cx="3779534" cy="57708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dirty="0" smtClean="0"/>
              <a:t>Flag of Mali</a:t>
            </a:r>
            <a:endParaRPr lang="en-US" dirty="0"/>
          </a:p>
        </p:txBody>
      </p:sp>
      <p:pic>
        <p:nvPicPr>
          <p:cNvPr id="2" name="Picture 1"/>
          <p:cNvPicPr>
            <a:picLocks noChangeAspect="1"/>
          </p:cNvPicPr>
          <p:nvPr/>
        </p:nvPicPr>
        <p:blipFill>
          <a:blip r:embed="rId4"/>
          <a:stretch>
            <a:fillRect/>
          </a:stretch>
        </p:blipFill>
        <p:spPr>
          <a:xfrm>
            <a:off x="1409700" y="323850"/>
            <a:ext cx="11925300" cy="3848100"/>
          </a:xfrm>
          <a:prstGeom prst="rect">
            <a:avLst/>
          </a:prstGeom>
        </p:spPr>
      </p:pic>
    </p:spTree>
    <p:extLst>
      <p:ext uri="{BB962C8B-B14F-4D97-AF65-F5344CB8AC3E}">
        <p14:creationId xmlns:p14="http://schemas.microsoft.com/office/powerpoint/2010/main" val="31568600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82" y="182880"/>
            <a:ext cx="10506038"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6058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x Brackets from the Left.jpg"/>
          <p:cNvPicPr>
            <a:picLocks noChangeAspect="1"/>
          </p:cNvPicPr>
          <p:nvPr/>
        </p:nvPicPr>
        <p:blipFill>
          <a:blip r:embed="rId3" cstate="print"/>
          <a:stretch>
            <a:fillRect/>
          </a:stretch>
        </p:blipFill>
        <p:spPr>
          <a:xfrm>
            <a:off x="2319153" y="0"/>
            <a:ext cx="10025248" cy="8256905"/>
          </a:xfrm>
          <a:prstGeom prst="rect">
            <a:avLst/>
          </a:prstGeom>
        </p:spPr>
      </p:pic>
    </p:spTree>
    <p:extLst>
      <p:ext uri="{BB962C8B-B14F-4D97-AF65-F5344CB8AC3E}">
        <p14:creationId xmlns:p14="http://schemas.microsoft.com/office/powerpoint/2010/main" val="32787714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2_top10-percent-income-earners-PPT"/>
          <p:cNvPicPr>
            <a:picLocks noChangeAspect="1" noChangeArrowheads="1"/>
          </p:cNvPicPr>
          <p:nvPr/>
        </p:nvPicPr>
        <p:blipFill>
          <a:blip r:embed="rId3" cstate="print"/>
          <a:srcRect/>
          <a:stretch>
            <a:fillRect/>
          </a:stretch>
        </p:blipFill>
        <p:spPr bwMode="auto">
          <a:xfrm>
            <a:off x="1828800" y="0"/>
            <a:ext cx="10974706" cy="8231506"/>
          </a:xfrm>
          <a:prstGeom prst="rect">
            <a:avLst/>
          </a:prstGeom>
          <a:noFill/>
        </p:spPr>
      </p:pic>
    </p:spTree>
    <p:extLst>
      <p:ext uri="{BB962C8B-B14F-4D97-AF65-F5344CB8AC3E}">
        <p14:creationId xmlns:p14="http://schemas.microsoft.com/office/powerpoint/2010/main" val="24896672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605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1584</TotalTime>
  <Words>5558</Words>
  <Application>Microsoft Office PowerPoint</Application>
  <PresentationFormat>Custom</PresentationFormat>
  <Paragraphs>242</Paragraphs>
  <Slides>93</Slides>
  <Notes>79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93</vt:i4>
      </vt:variant>
    </vt:vector>
  </HeadingPairs>
  <TitlesOfParts>
    <vt:vector size="102" baseType="lpstr">
      <vt:lpstr>ＭＳ Ｐゴシック</vt:lpstr>
      <vt:lpstr>Arial</vt:lpstr>
      <vt:lpstr>BentonSans Book</vt:lpstr>
      <vt:lpstr>Calibri</vt:lpstr>
      <vt:lpstr>Gill Sans MT</vt:lpstr>
      <vt:lpstr>Merriweather Light</vt:lpstr>
      <vt:lpstr>Verdana</vt:lpstr>
      <vt:lpstr>PPT_Corporate_Template_BentonSans_16.9_c</vt:lpstr>
      <vt:lpstr>Custom Design</vt:lpstr>
      <vt:lpstr>PowerPoint Presentation</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164</cp:revision>
  <cp:lastPrinted>2015-11-05T23:58:20Z</cp:lastPrinted>
  <dcterms:created xsi:type="dcterms:W3CDTF">2017-05-11T09:54:05Z</dcterms:created>
  <dcterms:modified xsi:type="dcterms:W3CDTF">2017-08-01T21:12:12Z</dcterms:modified>
  <cp:category/>
</cp:coreProperties>
</file>